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8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67C39E-0AA1-47F3-A71D-629727DDA53F}" type="datetimeFigureOut">
              <a:rPr lang="cs-CZ" smtClean="0"/>
              <a:t>27.05.2020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A5C224-595F-4D66-B4E3-D9EEB57222E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PRESENT PERFECT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= předpřítomný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5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– </a:t>
            </a:r>
            <a:r>
              <a:rPr lang="cs-CZ" dirty="0" err="1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cs-CZ" dirty="0">
              <a:ln w="1333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36993"/>
              </p:ext>
            </p:extLst>
          </p:nvPr>
        </p:nvGraphicFramePr>
        <p:xfrm>
          <a:off x="251520" y="1484784"/>
          <a:ext cx="8496944" cy="506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930519">
                <a:tc>
                  <a:txBody>
                    <a:bodyPr/>
                    <a:lstStyle/>
                    <a:p>
                      <a:pPr algn="ctr"/>
                      <a:endParaRPr lang="cs-CZ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have</a:t>
                      </a:r>
                      <a:r>
                        <a:rPr lang="en-GB" sz="2000" baseline="0" noProof="0" dirty="0" smtClean="0">
                          <a:latin typeface="Bahnschrift Light" panose="020B0502040204020203" pitchFamily="34" charset="0"/>
                        </a:rPr>
                        <a:t> / has</a:t>
                      </a:r>
                    </a:p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past participle</a:t>
                      </a:r>
                      <a:endParaRPr lang="cs-CZ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(-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ed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 / 3rd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form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)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653364">
                <a:tc rowSpan="4"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endParaRPr lang="en-GB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en-GB" sz="3200" b="1" noProof="0" dirty="0" smtClean="0">
                          <a:latin typeface="Bahnschrift Light" panose="020B0502040204020203" pitchFamily="34" charset="0"/>
                        </a:rPr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I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 smtClean="0">
                          <a:latin typeface="Bahnschrift Light" panose="020B0502040204020203" pitchFamily="34" charset="0"/>
                        </a:rPr>
                        <a:t>climbed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a</a:t>
                      </a:r>
                      <a:r>
                        <a:rPr lang="en-GB" sz="2000" baseline="0" noProof="0" dirty="0" smtClean="0">
                          <a:latin typeface="Bahnschrift Light" panose="020B0502040204020203" pitchFamily="34" charset="0"/>
                        </a:rPr>
                        <a:t> mountain</a:t>
                      </a:r>
                      <a:r>
                        <a:rPr lang="cs-CZ" sz="2000" b="1" baseline="0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424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y</a:t>
                      </a:r>
                      <a:r>
                        <a:rPr lang="en-GB" sz="2000" noProof="0" dirty="0" err="1" smtClean="0">
                          <a:latin typeface="Bahnschrift Light" panose="020B0502040204020203" pitchFamily="34" charset="0"/>
                        </a:rPr>
                        <a:t>ou</a:t>
                      </a:r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>
                          <a:latin typeface="Bahnschrift Light" panose="020B0502040204020203" pitchFamily="34" charset="0"/>
                        </a:rPr>
                        <a:t>played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baseball</a:t>
                      </a:r>
                      <a:r>
                        <a:rPr lang="cs-CZ" sz="2000" b="1" baseline="0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424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w</a:t>
                      </a:r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e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>
                          <a:latin typeface="Bahnschrift Light" panose="020B0502040204020203" pitchFamily="34" charset="0"/>
                        </a:rPr>
                        <a:t>been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in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cs-CZ" sz="2000" baseline="0" noProof="0" dirty="0" smtClean="0">
                          <a:latin typeface="Bahnschrift Light" panose="020B0502040204020203" pitchFamily="34" charset="0"/>
                        </a:rPr>
                        <a:t> USA</a:t>
                      </a:r>
                      <a:r>
                        <a:rPr lang="cs-CZ" sz="2000" b="1" baseline="0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424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t</a:t>
                      </a:r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hey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smtClean="0">
                          <a:latin typeface="Bahnschrift Light" panose="020B0502040204020203" pitchFamily="34" charset="0"/>
                        </a:rPr>
                        <a:t>read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that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book</a:t>
                      </a:r>
                      <a:r>
                        <a:rPr lang="cs-CZ" sz="2000" b="1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42458"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657911">
                <a:tc rowSpan="3"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en-GB" sz="3200" b="1" noProof="0" dirty="0" smtClean="0">
                          <a:latin typeface="Bahnschrift Light" panose="020B0502040204020203" pitchFamily="34" charset="0"/>
                        </a:rPr>
                        <a:t>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h</a:t>
                      </a:r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e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smtClean="0">
                          <a:latin typeface="Bahnschrift Light" panose="020B0502040204020203" pitchFamily="34" charset="0"/>
                        </a:rPr>
                        <a:t>visited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many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countries</a:t>
                      </a:r>
                      <a:r>
                        <a:rPr lang="cs-CZ" sz="2000" b="1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42458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s</a:t>
                      </a:r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he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smtClean="0">
                          <a:latin typeface="Bahnschrift Light" panose="020B0502040204020203" pitchFamily="34" charset="0"/>
                        </a:rPr>
                        <a:t>seen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movie</a:t>
                      </a:r>
                      <a:r>
                        <a:rPr lang="cs-CZ" sz="2000" b="1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42458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i</a:t>
                      </a:r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t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dirty="0" err="1" smtClean="0">
                          <a:latin typeface="Bahnschrift Light" panose="020B0502040204020203" pitchFamily="34" charset="0"/>
                        </a:rPr>
                        <a:t>eaten</a:t>
                      </a:r>
                      <a:r>
                        <a:rPr lang="cs-CZ" sz="2400" b="1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a</a:t>
                      </a:r>
                      <a:r>
                        <a:rPr lang="cs-CZ" sz="2000" baseline="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cs-CZ" sz="2000" baseline="0" noProof="0" dirty="0" err="1" smtClean="0">
                          <a:latin typeface="Bahnschrift Light" panose="020B0502040204020203" pitchFamily="34" charset="0"/>
                        </a:rPr>
                        <a:t>snake</a:t>
                      </a:r>
                      <a:r>
                        <a:rPr lang="cs-CZ" sz="2000" b="1" baseline="0" noProof="0" dirty="0" smtClean="0">
                          <a:latin typeface="Bahnschrift Light" panose="020B0502040204020203" pitchFamily="34" charset="0"/>
                        </a:rPr>
                        <a:t>?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cs-CZ" b="1" i="1" dirty="0" err="1" smtClean="0"/>
              <a:t>Have</a:t>
            </a:r>
            <a:r>
              <a:rPr lang="cs-CZ" b="1" i="1" dirty="0" smtClean="0"/>
              <a:t> </a:t>
            </a:r>
            <a:r>
              <a:rPr lang="cs-CZ" b="1" i="1" dirty="0" err="1" smtClean="0"/>
              <a:t>your</a:t>
            </a:r>
            <a:r>
              <a:rPr lang="cs-CZ" b="1" i="1" dirty="0" smtClean="0"/>
              <a:t> </a:t>
            </a:r>
            <a:r>
              <a:rPr lang="cs-CZ" b="1" i="1" dirty="0" err="1" smtClean="0"/>
              <a:t>parents</a:t>
            </a:r>
            <a:r>
              <a:rPr lang="cs-CZ" b="1" i="1" dirty="0" smtClean="0"/>
              <a:t> (</a:t>
            </a:r>
            <a:r>
              <a:rPr lang="cs-CZ" b="1" i="1" dirty="0" err="1" smtClean="0"/>
              <a:t>ever</a:t>
            </a:r>
            <a:r>
              <a:rPr lang="cs-CZ" b="1" i="1" dirty="0" smtClean="0"/>
              <a:t>) </a:t>
            </a:r>
            <a:r>
              <a:rPr lang="cs-CZ" b="1" i="1" dirty="0" err="1" smtClean="0"/>
              <a:t>visited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Australia</a:t>
            </a:r>
            <a:r>
              <a:rPr lang="cs-CZ" b="1" i="1" dirty="0" smtClean="0"/>
              <a:t>?</a:t>
            </a:r>
          </a:p>
          <a:p>
            <a:pPr lvl="1"/>
            <a:r>
              <a:rPr lang="cs-CZ" sz="2800" b="1" i="1" dirty="0" err="1" smtClean="0"/>
              <a:t>Yes</a:t>
            </a:r>
            <a:r>
              <a:rPr lang="cs-CZ" sz="2800" b="1" i="1" dirty="0" smtClean="0"/>
              <a:t>, </a:t>
            </a:r>
            <a:r>
              <a:rPr lang="cs-CZ" sz="2800" b="1" i="1" dirty="0" err="1" smtClean="0"/>
              <a:t>they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have</a:t>
            </a:r>
            <a:r>
              <a:rPr lang="cs-CZ" sz="2800" b="1" i="1" dirty="0" smtClean="0"/>
              <a:t>.</a:t>
            </a:r>
          </a:p>
          <a:p>
            <a:pPr lvl="1"/>
            <a:r>
              <a:rPr lang="cs-CZ" sz="2800" b="1" i="1" dirty="0" smtClean="0"/>
              <a:t>No, </a:t>
            </a:r>
            <a:r>
              <a:rPr lang="cs-CZ" sz="2800" b="1" i="1" dirty="0" err="1" smtClean="0"/>
              <a:t>they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haven‘t</a:t>
            </a:r>
            <a:r>
              <a:rPr lang="cs-CZ" sz="2800" b="1" i="1" dirty="0" smtClean="0"/>
              <a:t>.</a:t>
            </a:r>
          </a:p>
          <a:p>
            <a:pPr lvl="1"/>
            <a:endParaRPr lang="cs-CZ" sz="2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0363" lvl="1" indent="-360363"/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Has </a:t>
            </a:r>
            <a:r>
              <a:rPr lang="cs-CZ" sz="24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your</a:t>
            </a:r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best</a:t>
            </a:r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friend</a:t>
            </a:r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cs-CZ" sz="24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ever</a:t>
            </a:r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met </a:t>
            </a:r>
            <a:r>
              <a:rPr lang="cs-CZ" sz="24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anyone</a:t>
            </a:r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famous</a:t>
            </a:r>
            <a:r>
              <a:rPr lang="cs-CZ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</a:p>
          <a:p>
            <a:pPr lvl="1"/>
            <a:r>
              <a:rPr lang="cs-CZ" sz="2800" b="1" i="1" dirty="0" err="1" smtClean="0"/>
              <a:t>Yes</a:t>
            </a:r>
            <a:r>
              <a:rPr lang="cs-CZ" sz="2800" b="1" i="1" dirty="0" smtClean="0"/>
              <a:t>, he has.</a:t>
            </a:r>
          </a:p>
          <a:p>
            <a:pPr lvl="1"/>
            <a:r>
              <a:rPr lang="cs-CZ" sz="2800" b="1" i="1" dirty="0" smtClean="0"/>
              <a:t>No, he </a:t>
            </a:r>
            <a:r>
              <a:rPr lang="cs-CZ" sz="2800" b="1" i="1" dirty="0" err="1" smtClean="0"/>
              <a:t>hasn‘t</a:t>
            </a:r>
            <a:r>
              <a:rPr lang="cs-CZ" sz="2800" b="1" i="1" dirty="0" smtClean="0"/>
              <a:t>.</a:t>
            </a:r>
            <a:endParaRPr lang="cs-CZ" sz="2800" b="1" i="1" dirty="0"/>
          </a:p>
          <a:p>
            <a:pPr marL="365760" lvl="1" indent="0">
              <a:buNone/>
            </a:pPr>
            <a:endParaRPr lang="cs-CZ" sz="2400" b="1" i="1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– </a:t>
            </a:r>
            <a:r>
              <a:rPr lang="cs-CZ" dirty="0" err="1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cs-CZ" dirty="0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cs-CZ" dirty="0">
              <a:ln w="1333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4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EVER </a:t>
            </a:r>
            <a:r>
              <a:rPr lang="cs-CZ" b="1" dirty="0" smtClean="0">
                <a:solidFill>
                  <a:srgbClr val="FFC000"/>
                </a:solidFill>
              </a:rPr>
              <a:t>(už někdy</a:t>
            </a:r>
            <a:r>
              <a:rPr lang="cs-CZ" b="1" dirty="0" smtClean="0">
                <a:solidFill>
                  <a:srgbClr val="FFC000"/>
                </a:solidFill>
              </a:rPr>
              <a:t>?)</a:t>
            </a:r>
            <a:endParaRPr lang="cs-CZ" sz="1800" b="1" dirty="0" smtClean="0">
              <a:solidFill>
                <a:srgbClr val="FFC000"/>
              </a:solidFill>
            </a:endParaRPr>
          </a:p>
          <a:p>
            <a:pPr lvl="2"/>
            <a:r>
              <a:rPr lang="cs-CZ" sz="2400" dirty="0" err="1" smtClean="0"/>
              <a:t>used</a:t>
            </a:r>
            <a:r>
              <a:rPr lang="cs-CZ" sz="2400" dirty="0" smtClean="0"/>
              <a:t> in: </a:t>
            </a:r>
            <a:r>
              <a:rPr lang="cs-CZ" sz="2400" u="sng" dirty="0" err="1" smtClean="0"/>
              <a:t>questions</a:t>
            </a:r>
            <a:endParaRPr lang="cs-CZ" sz="2400" u="sng" dirty="0" smtClean="0"/>
          </a:p>
          <a:p>
            <a:pPr lvl="2"/>
            <a:r>
              <a:rPr lang="cs-CZ" sz="2400" dirty="0" err="1" smtClean="0"/>
              <a:t>meaning</a:t>
            </a:r>
            <a:r>
              <a:rPr lang="cs-CZ" sz="2400" dirty="0" smtClean="0"/>
              <a:t>: up tu </a:t>
            </a:r>
            <a:r>
              <a:rPr lang="cs-CZ" sz="2400" dirty="0" err="1" smtClean="0"/>
              <a:t>now</a:t>
            </a:r>
            <a:endParaRPr lang="cs-CZ" sz="2400" dirty="0"/>
          </a:p>
          <a:p>
            <a:pPr lvl="2"/>
            <a:r>
              <a:rPr lang="cs-CZ" sz="2400" b="1" dirty="0" err="1" smtClean="0">
                <a:solidFill>
                  <a:srgbClr val="FFC000"/>
                </a:solidFill>
              </a:rPr>
              <a:t>have</a:t>
            </a:r>
            <a:r>
              <a:rPr lang="cs-CZ" sz="2400" b="1" dirty="0" smtClean="0">
                <a:solidFill>
                  <a:srgbClr val="FFC000"/>
                </a:solidFill>
              </a:rPr>
              <a:t> / has + </a:t>
            </a:r>
            <a:r>
              <a:rPr lang="cs-CZ" sz="2400" b="1" dirty="0" err="1" smtClean="0">
                <a:solidFill>
                  <a:srgbClr val="FFC000"/>
                </a:solidFill>
              </a:rPr>
              <a:t>subject</a:t>
            </a:r>
            <a:r>
              <a:rPr lang="cs-CZ" sz="2400" b="1" dirty="0" smtClean="0">
                <a:solidFill>
                  <a:srgbClr val="FFC000"/>
                </a:solidFill>
              </a:rPr>
              <a:t> + EVER + past </a:t>
            </a:r>
            <a:r>
              <a:rPr lang="cs-CZ" sz="2400" b="1" dirty="0" err="1" smtClean="0">
                <a:solidFill>
                  <a:srgbClr val="FFC000"/>
                </a:solidFill>
              </a:rPr>
              <a:t>participle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pPr lvl="2"/>
            <a:endParaRPr lang="cs-CZ" sz="2400" b="1" dirty="0" smtClean="0"/>
          </a:p>
          <a:p>
            <a:pPr lvl="2"/>
            <a:r>
              <a:rPr lang="cs-CZ" sz="2400" b="1" dirty="0" smtClean="0"/>
              <a:t>ex. 	</a:t>
            </a:r>
            <a:r>
              <a:rPr lang="cs-CZ" sz="2400" b="1" i="1" dirty="0" err="1" smtClean="0"/>
              <a:t>Have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you</a:t>
            </a:r>
            <a:r>
              <a:rPr lang="cs-CZ" sz="2400" b="1" i="1" dirty="0" smtClean="0"/>
              <a:t> EVER </a:t>
            </a:r>
            <a:r>
              <a:rPr lang="cs-CZ" sz="2400" b="1" i="1" dirty="0" err="1" smtClean="0"/>
              <a:t>seen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this</a:t>
            </a:r>
            <a:r>
              <a:rPr lang="cs-CZ" sz="2400" b="1" i="1" dirty="0" smtClean="0"/>
              <a:t> film?</a:t>
            </a:r>
            <a:endParaRPr lang="cs-CZ" sz="2400" b="1" i="1" dirty="0"/>
          </a:p>
          <a:p>
            <a:pPr marL="685800" lvl="2" indent="0">
              <a:buNone/>
            </a:pPr>
            <a:r>
              <a:rPr lang="cs-CZ" sz="2400" b="1" i="1" dirty="0" smtClean="0"/>
              <a:t>		</a:t>
            </a:r>
            <a:r>
              <a:rPr lang="cs-CZ" sz="2400" b="1" i="1" dirty="0" smtClean="0"/>
              <a:t>Has </a:t>
            </a:r>
            <a:r>
              <a:rPr lang="cs-CZ" sz="2400" b="1" i="1" dirty="0" smtClean="0"/>
              <a:t>he EVER </a:t>
            </a:r>
            <a:r>
              <a:rPr lang="cs-CZ" sz="2400" b="1" i="1" dirty="0" err="1" smtClean="0"/>
              <a:t>been</a:t>
            </a:r>
            <a:r>
              <a:rPr lang="cs-CZ" sz="2400" b="1" i="1" dirty="0" smtClean="0"/>
              <a:t> in </a:t>
            </a:r>
            <a:r>
              <a:rPr lang="cs-CZ" sz="2400" b="1" i="1" dirty="0" err="1" smtClean="0"/>
              <a:t>the</a:t>
            </a:r>
            <a:r>
              <a:rPr lang="cs-CZ" sz="2400" b="1" i="1" dirty="0" smtClean="0"/>
              <a:t> USA?</a:t>
            </a:r>
          </a:p>
          <a:p>
            <a:pPr marL="685800" lvl="2" indent="0">
              <a:buNone/>
            </a:pPr>
            <a:r>
              <a:rPr lang="cs-CZ" sz="2400" b="1" i="1" dirty="0"/>
              <a:t>	</a:t>
            </a:r>
            <a:r>
              <a:rPr lang="cs-CZ" sz="2400" b="1" i="1" dirty="0" smtClean="0"/>
              <a:t>	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– </a:t>
            </a:r>
            <a:r>
              <a:rPr lang="cs-CZ" dirty="0" err="1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cs-CZ" dirty="0">
              <a:ln w="1333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0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C000"/>
                </a:solidFill>
              </a:rPr>
              <a:t>NEVER </a:t>
            </a:r>
            <a:r>
              <a:rPr lang="cs-CZ" b="1" dirty="0" smtClean="0">
                <a:solidFill>
                  <a:srgbClr val="FFC000"/>
                </a:solidFill>
              </a:rPr>
              <a:t>(nikdy)</a:t>
            </a:r>
            <a:endParaRPr lang="cs-CZ" sz="1800" b="1" dirty="0" smtClean="0">
              <a:solidFill>
                <a:srgbClr val="FFC000"/>
              </a:solidFill>
            </a:endParaRPr>
          </a:p>
          <a:p>
            <a:pPr lvl="2"/>
            <a:r>
              <a:rPr lang="cs-CZ" sz="2400" dirty="0" err="1" smtClean="0"/>
              <a:t>used</a:t>
            </a:r>
            <a:r>
              <a:rPr lang="cs-CZ" sz="2400" dirty="0" smtClean="0"/>
              <a:t> in: </a:t>
            </a:r>
            <a:r>
              <a:rPr lang="cs-CZ" sz="2400" u="sng" dirty="0" err="1" smtClean="0"/>
              <a:t>declarative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sentences</a:t>
            </a:r>
            <a:r>
              <a:rPr lang="cs-CZ" sz="2400" u="sng" dirty="0" smtClean="0"/>
              <a:t> to express negative</a:t>
            </a:r>
          </a:p>
          <a:p>
            <a:pPr lvl="2"/>
            <a:r>
              <a:rPr lang="cs-CZ" sz="2400" dirty="0" err="1" smtClean="0"/>
              <a:t>meaning</a:t>
            </a:r>
            <a:r>
              <a:rPr lang="cs-CZ" sz="2400" dirty="0" smtClean="0"/>
              <a:t>: </a:t>
            </a:r>
            <a:r>
              <a:rPr lang="cs-CZ" sz="2400" u="sng" dirty="0" smtClean="0"/>
              <a:t>not up to </a:t>
            </a:r>
            <a:r>
              <a:rPr lang="cs-CZ" sz="2400" u="sng" dirty="0" err="1" smtClean="0"/>
              <a:t>now</a:t>
            </a:r>
            <a:endParaRPr lang="cs-CZ" sz="2400" u="sng" dirty="0"/>
          </a:p>
          <a:p>
            <a:pPr lvl="2"/>
            <a:r>
              <a:rPr lang="cs-CZ" sz="2400" b="1" dirty="0" err="1" smtClean="0">
                <a:solidFill>
                  <a:srgbClr val="FFC000"/>
                </a:solidFill>
              </a:rPr>
              <a:t>have</a:t>
            </a:r>
            <a:r>
              <a:rPr lang="cs-CZ" sz="2400" b="1" dirty="0" smtClean="0">
                <a:solidFill>
                  <a:srgbClr val="FFC000"/>
                </a:solidFill>
              </a:rPr>
              <a:t> / has + NEVER + past </a:t>
            </a:r>
            <a:r>
              <a:rPr lang="cs-CZ" sz="2400" b="1" dirty="0" err="1" smtClean="0">
                <a:solidFill>
                  <a:srgbClr val="FFC000"/>
                </a:solidFill>
              </a:rPr>
              <a:t>participle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pPr marL="685800" lvl="2" indent="0">
              <a:buNone/>
            </a:pPr>
            <a:endParaRPr lang="cs-CZ" sz="2400" b="1" dirty="0" smtClean="0"/>
          </a:p>
          <a:p>
            <a:pPr lvl="2"/>
            <a:r>
              <a:rPr lang="cs-CZ" sz="2400" b="1" dirty="0" smtClean="0"/>
              <a:t>ex. 	</a:t>
            </a:r>
            <a:r>
              <a:rPr lang="cs-CZ" sz="2400" b="1" i="1" dirty="0" smtClean="0"/>
              <a:t>I </a:t>
            </a:r>
            <a:r>
              <a:rPr lang="cs-CZ" sz="2400" b="1" i="1" dirty="0" err="1" smtClean="0"/>
              <a:t>have</a:t>
            </a:r>
            <a:r>
              <a:rPr lang="cs-CZ" sz="2400" b="1" i="1" dirty="0" smtClean="0"/>
              <a:t> NEVER </a:t>
            </a:r>
            <a:r>
              <a:rPr lang="cs-CZ" sz="2400" b="1" i="1" dirty="0" err="1" smtClean="0"/>
              <a:t>seen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this</a:t>
            </a:r>
            <a:r>
              <a:rPr lang="cs-CZ" sz="2400" b="1" i="1" dirty="0" smtClean="0"/>
              <a:t> film.</a:t>
            </a:r>
            <a:endParaRPr lang="cs-CZ" sz="2400" b="1" i="1" dirty="0"/>
          </a:p>
          <a:p>
            <a:pPr marL="685800" lvl="2" indent="0">
              <a:buNone/>
            </a:pPr>
            <a:r>
              <a:rPr lang="cs-CZ" sz="2400" b="1" i="1" dirty="0" smtClean="0"/>
              <a:t>		</a:t>
            </a:r>
            <a:r>
              <a:rPr lang="cs-CZ" sz="2400" b="1" i="1" dirty="0" smtClean="0"/>
              <a:t>He </a:t>
            </a:r>
            <a:r>
              <a:rPr lang="cs-CZ" sz="2400" b="1" i="1" dirty="0" smtClean="0"/>
              <a:t>has NEVER </a:t>
            </a:r>
            <a:r>
              <a:rPr lang="cs-CZ" sz="2400" b="1" i="1" dirty="0" err="1" smtClean="0"/>
              <a:t>been</a:t>
            </a:r>
            <a:r>
              <a:rPr lang="cs-CZ" sz="2400" b="1" i="1" dirty="0" smtClean="0"/>
              <a:t> in </a:t>
            </a:r>
            <a:r>
              <a:rPr lang="cs-CZ" sz="2400" b="1" i="1" dirty="0" err="1" smtClean="0"/>
              <a:t>the</a:t>
            </a:r>
            <a:r>
              <a:rPr lang="cs-CZ" sz="2400" b="1" i="1" dirty="0" smtClean="0"/>
              <a:t> USA.</a:t>
            </a:r>
          </a:p>
          <a:p>
            <a:pPr marL="685800" lvl="2" indent="0">
              <a:buNone/>
            </a:pPr>
            <a:r>
              <a:rPr lang="cs-CZ" sz="2400" b="1" i="1" dirty="0"/>
              <a:t>	</a:t>
            </a:r>
            <a:r>
              <a:rPr lang="cs-CZ" sz="2400" b="1" i="1" dirty="0" smtClean="0"/>
              <a:t>	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</a:t>
            </a:r>
            <a:endParaRPr lang="cs-CZ" dirty="0">
              <a:ln w="1333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8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SB: p. 57 – ex.4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I‘</a:t>
            </a:r>
            <a:r>
              <a:rPr lang="en-GB" b="1" dirty="0" smtClean="0">
                <a:solidFill>
                  <a:srgbClr val="F0AD00"/>
                </a:solidFill>
              </a:rPr>
              <a:t>ve seen </a:t>
            </a:r>
            <a:r>
              <a:rPr lang="en-GB" dirty="0" smtClean="0"/>
              <a:t>nearly all her films.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She </a:t>
            </a:r>
            <a:r>
              <a:rPr lang="en-GB" b="1" dirty="0" smtClean="0">
                <a:solidFill>
                  <a:srgbClr val="F0AD00"/>
                </a:solidFill>
              </a:rPr>
              <a:t>hasn‘t done </a:t>
            </a:r>
            <a:r>
              <a:rPr lang="en-GB" dirty="0" smtClean="0"/>
              <a:t>anything silly.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He‘</a:t>
            </a:r>
            <a:r>
              <a:rPr lang="en-GB" b="1" dirty="0" smtClean="0">
                <a:solidFill>
                  <a:srgbClr val="F0AD00"/>
                </a:solidFill>
              </a:rPr>
              <a:t>s won </a:t>
            </a:r>
            <a:r>
              <a:rPr lang="en-GB" dirty="0" smtClean="0"/>
              <a:t>lots of races.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I </a:t>
            </a:r>
            <a:r>
              <a:rPr lang="en-GB" b="1" dirty="0" smtClean="0">
                <a:solidFill>
                  <a:srgbClr val="F0AD00"/>
                </a:solidFill>
              </a:rPr>
              <a:t>haven‘t seen </a:t>
            </a:r>
            <a:r>
              <a:rPr lang="en-GB" dirty="0" smtClean="0"/>
              <a:t>a real Grand Prix.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Perfect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 lvl="0">
              <a:buClr>
                <a:srgbClr val="F0AD00">
                  <a:lumMod val="60000"/>
                  <a:lumOff val="40000"/>
                </a:srgbClr>
              </a:buClr>
            </a:pPr>
            <a:r>
              <a:rPr lang="en-GB" u="sng" dirty="0">
                <a:solidFill>
                  <a:srgbClr val="D4D4D6"/>
                </a:solidFill>
              </a:rPr>
              <a:t>form:</a:t>
            </a:r>
          </a:p>
          <a:p>
            <a:pPr marL="0" lvl="0" indent="0">
              <a:buClr>
                <a:srgbClr val="F0AD00">
                  <a:lumMod val="60000"/>
                  <a:lumOff val="40000"/>
                </a:srgbClr>
              </a:buClr>
              <a:buNone/>
            </a:pPr>
            <a:r>
              <a:rPr lang="en-GB" dirty="0">
                <a:solidFill>
                  <a:srgbClr val="D4D4D6"/>
                </a:solidFill>
              </a:rPr>
              <a:t>	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(N‘T)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/ HAS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(N‘T)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past participle </a:t>
            </a:r>
          </a:p>
          <a:p>
            <a:pPr marL="0" lvl="0" indent="0">
              <a:buClr>
                <a:srgbClr val="F0AD00">
                  <a:lumMod val="60000"/>
                  <a:lumOff val="40000"/>
                </a:srgbClr>
              </a:buClr>
              <a:buNone/>
            </a:pPr>
            <a:r>
              <a:rPr lang="en-GB" dirty="0">
                <a:solidFill>
                  <a:srgbClr val="D4D4D6"/>
                </a:solidFill>
              </a:rPr>
              <a:t>				</a:t>
            </a:r>
            <a:r>
              <a:rPr lang="cs-CZ" dirty="0">
                <a:solidFill>
                  <a:srgbClr val="D4D4D6"/>
                </a:solidFill>
              </a:rPr>
              <a:t>	</a:t>
            </a:r>
            <a:r>
              <a:rPr lang="en-GB" sz="2000" dirty="0">
                <a:solidFill>
                  <a:srgbClr val="D4D4D6"/>
                </a:solidFill>
              </a:rPr>
              <a:t>a) -</a:t>
            </a:r>
            <a:r>
              <a:rPr lang="en-GB" sz="2000" dirty="0" err="1">
                <a:solidFill>
                  <a:srgbClr val="D4D4D6"/>
                </a:solidFill>
              </a:rPr>
              <a:t>ed</a:t>
            </a:r>
            <a:r>
              <a:rPr lang="en-GB" sz="2000" dirty="0">
                <a:solidFill>
                  <a:srgbClr val="D4D4D6"/>
                </a:solidFill>
              </a:rPr>
              <a:t> (played, climbed)</a:t>
            </a:r>
          </a:p>
          <a:p>
            <a:pPr marL="0" lvl="0" indent="0">
              <a:buClr>
                <a:srgbClr val="F0AD00">
                  <a:lumMod val="60000"/>
                  <a:lumOff val="40000"/>
                </a:srgbClr>
              </a:buClr>
              <a:buNone/>
            </a:pPr>
            <a:r>
              <a:rPr lang="en-GB" sz="2000" dirty="0">
                <a:solidFill>
                  <a:srgbClr val="D4D4D6"/>
                </a:solidFill>
              </a:rPr>
              <a:t>				</a:t>
            </a:r>
            <a:r>
              <a:rPr lang="cs-CZ" sz="2000" dirty="0">
                <a:solidFill>
                  <a:srgbClr val="D4D4D6"/>
                </a:solidFill>
              </a:rPr>
              <a:t>	</a:t>
            </a:r>
            <a:r>
              <a:rPr lang="en-GB" sz="2000" dirty="0">
                <a:solidFill>
                  <a:srgbClr val="D4D4D6"/>
                </a:solidFill>
              </a:rPr>
              <a:t>b) 3rd form (done, seen, made</a:t>
            </a:r>
            <a:r>
              <a:rPr lang="cs-CZ" sz="2000" dirty="0">
                <a:solidFill>
                  <a:srgbClr val="D4D4D6"/>
                </a:solidFill>
              </a:rPr>
              <a:t>)</a:t>
            </a:r>
            <a:endParaRPr lang="en-GB" dirty="0">
              <a:solidFill>
                <a:srgbClr val="D4D4D6"/>
              </a:solidFill>
            </a:endParaRPr>
          </a:p>
          <a:p>
            <a:r>
              <a:rPr lang="en-GB" u="sng" dirty="0" smtClean="0"/>
              <a:t>usage:</a:t>
            </a:r>
          </a:p>
          <a:p>
            <a:pPr lvl="1"/>
            <a:r>
              <a:rPr lang="cs-CZ" dirty="0" smtClean="0"/>
              <a:t>1) </a:t>
            </a:r>
            <a:r>
              <a:rPr lang="en-GB" dirty="0" smtClean="0"/>
              <a:t>to talk about </a:t>
            </a:r>
            <a:r>
              <a:rPr lang="en-GB" b="1" u="sng" dirty="0" smtClean="0"/>
              <a:t>experiences 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cs-CZ" dirty="0" smtClean="0"/>
              <a:t>n</a:t>
            </a:r>
            <a:r>
              <a:rPr lang="en-GB" dirty="0" smtClean="0"/>
              <a:t> someone‘s life, without saying when it happened</a:t>
            </a:r>
          </a:p>
          <a:p>
            <a:pPr lvl="2"/>
            <a:r>
              <a:rPr lang="en-GB" dirty="0" smtClean="0"/>
              <a:t>ex. 	We </a:t>
            </a:r>
            <a:r>
              <a:rPr lang="en-GB" b="1" dirty="0" smtClean="0"/>
              <a:t>have seen </a:t>
            </a:r>
            <a:r>
              <a:rPr lang="en-GB" dirty="0" smtClean="0"/>
              <a:t>the Tower of London. </a:t>
            </a:r>
          </a:p>
          <a:p>
            <a:pPr marL="685800" lvl="2" indent="0">
              <a:buNone/>
            </a:pPr>
            <a:r>
              <a:rPr lang="en-GB" dirty="0" smtClean="0"/>
              <a:t>		They‘</a:t>
            </a:r>
            <a:r>
              <a:rPr lang="en-GB" b="1" dirty="0" smtClean="0"/>
              <a:t>ve won </a:t>
            </a:r>
            <a:r>
              <a:rPr lang="en-GB" dirty="0" smtClean="0"/>
              <a:t>many races.</a:t>
            </a:r>
          </a:p>
          <a:p>
            <a:pPr marL="685800" lvl="2" indent="0">
              <a:buNone/>
            </a:pPr>
            <a:r>
              <a:rPr lang="en-GB" dirty="0" smtClean="0"/>
              <a:t>		She </a:t>
            </a:r>
            <a:r>
              <a:rPr lang="en-GB" b="1" dirty="0" smtClean="0"/>
              <a:t>has seen </a:t>
            </a:r>
            <a:r>
              <a:rPr lang="en-GB" dirty="0" smtClean="0"/>
              <a:t>all Star Wars movies.</a:t>
            </a:r>
          </a:p>
          <a:p>
            <a:pPr marL="685800" lvl="2" indent="0">
              <a:buNone/>
            </a:pPr>
            <a:r>
              <a:rPr lang="en-GB" dirty="0" smtClean="0"/>
              <a:t>		He</a:t>
            </a:r>
            <a:r>
              <a:rPr lang="en-GB" b="1" dirty="0" smtClean="0"/>
              <a:t>‘s eaten </a:t>
            </a:r>
            <a:r>
              <a:rPr lang="en-GB" dirty="0" smtClean="0"/>
              <a:t>a spider.</a:t>
            </a:r>
          </a:p>
        </p:txBody>
      </p:sp>
    </p:spTree>
    <p:extLst>
      <p:ext uri="{BB962C8B-B14F-4D97-AF65-F5344CB8AC3E}">
        <p14:creationId xmlns:p14="http://schemas.microsoft.com/office/powerpoint/2010/main" val="9607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cs-CZ" dirty="0" smtClean="0"/>
              <a:t>Předpřítomný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lvl="0">
              <a:buClr>
                <a:srgbClr val="F0AD00">
                  <a:lumMod val="60000"/>
                  <a:lumOff val="40000"/>
                </a:srgbClr>
              </a:buClr>
            </a:pPr>
            <a:r>
              <a:rPr lang="cs-CZ" u="sng" dirty="0">
                <a:solidFill>
                  <a:srgbClr val="D4D4D6"/>
                </a:solidFill>
              </a:rPr>
              <a:t>tvoření</a:t>
            </a:r>
            <a:r>
              <a:rPr lang="en-GB" u="sng" dirty="0">
                <a:solidFill>
                  <a:srgbClr val="D4D4D6"/>
                </a:solidFill>
              </a:rPr>
              <a:t>:</a:t>
            </a:r>
          </a:p>
          <a:p>
            <a:pPr marL="0" lvl="0" indent="0">
              <a:buClr>
                <a:srgbClr val="F0AD00">
                  <a:lumMod val="60000"/>
                  <a:lumOff val="40000"/>
                </a:srgbClr>
              </a:buClr>
              <a:buNone/>
            </a:pPr>
            <a:r>
              <a:rPr lang="en-GB" dirty="0">
                <a:solidFill>
                  <a:srgbClr val="D4D4D6"/>
                </a:solidFill>
              </a:rPr>
              <a:t>	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(N‘T)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/ HAS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(N‘T)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past participle </a:t>
            </a:r>
          </a:p>
          <a:p>
            <a:pPr marL="0" lvl="0" indent="0">
              <a:buClr>
                <a:srgbClr val="F0AD00">
                  <a:lumMod val="60000"/>
                  <a:lumOff val="40000"/>
                </a:srgbClr>
              </a:buClr>
              <a:buNone/>
            </a:pPr>
            <a:r>
              <a:rPr lang="en-GB" dirty="0">
                <a:solidFill>
                  <a:srgbClr val="D4D4D6"/>
                </a:solidFill>
              </a:rPr>
              <a:t>				</a:t>
            </a:r>
            <a:r>
              <a:rPr lang="cs-CZ" dirty="0">
                <a:solidFill>
                  <a:srgbClr val="D4D4D6"/>
                </a:solidFill>
              </a:rPr>
              <a:t>	</a:t>
            </a:r>
            <a:r>
              <a:rPr lang="en-GB" sz="2000" dirty="0">
                <a:solidFill>
                  <a:srgbClr val="D4D4D6"/>
                </a:solidFill>
              </a:rPr>
              <a:t>a) -</a:t>
            </a:r>
            <a:r>
              <a:rPr lang="en-GB" sz="2000" dirty="0" err="1">
                <a:solidFill>
                  <a:srgbClr val="D4D4D6"/>
                </a:solidFill>
              </a:rPr>
              <a:t>ed</a:t>
            </a:r>
            <a:r>
              <a:rPr lang="en-GB" sz="2000" dirty="0">
                <a:solidFill>
                  <a:srgbClr val="D4D4D6"/>
                </a:solidFill>
              </a:rPr>
              <a:t> (played, climbed)</a:t>
            </a:r>
          </a:p>
          <a:p>
            <a:pPr marL="0" lvl="0" indent="0">
              <a:buClr>
                <a:srgbClr val="F0AD00">
                  <a:lumMod val="60000"/>
                  <a:lumOff val="40000"/>
                </a:srgbClr>
              </a:buClr>
              <a:buNone/>
            </a:pPr>
            <a:r>
              <a:rPr lang="en-GB" sz="2000" dirty="0">
                <a:solidFill>
                  <a:srgbClr val="D4D4D6"/>
                </a:solidFill>
              </a:rPr>
              <a:t>				</a:t>
            </a:r>
            <a:r>
              <a:rPr lang="cs-CZ" sz="2000" dirty="0">
                <a:solidFill>
                  <a:srgbClr val="D4D4D6"/>
                </a:solidFill>
              </a:rPr>
              <a:t>	</a:t>
            </a:r>
            <a:r>
              <a:rPr lang="en-GB" sz="2000" dirty="0">
                <a:solidFill>
                  <a:srgbClr val="D4D4D6"/>
                </a:solidFill>
              </a:rPr>
              <a:t>b) </a:t>
            </a:r>
            <a:r>
              <a:rPr lang="cs-CZ" sz="2000" dirty="0">
                <a:solidFill>
                  <a:srgbClr val="D4D4D6"/>
                </a:solidFill>
              </a:rPr>
              <a:t>3. sloupec </a:t>
            </a:r>
            <a:r>
              <a:rPr lang="en-GB" sz="2000" dirty="0">
                <a:solidFill>
                  <a:srgbClr val="D4D4D6"/>
                </a:solidFill>
              </a:rPr>
              <a:t>(done, seen, made</a:t>
            </a:r>
            <a:r>
              <a:rPr lang="cs-CZ" sz="2000" dirty="0">
                <a:solidFill>
                  <a:srgbClr val="D4D4D6"/>
                </a:solidFill>
              </a:rPr>
              <a:t>)</a:t>
            </a:r>
            <a:endParaRPr lang="en-GB" dirty="0">
              <a:solidFill>
                <a:srgbClr val="D4D4D6"/>
              </a:solidFill>
            </a:endParaRPr>
          </a:p>
          <a:p>
            <a:r>
              <a:rPr lang="cs-CZ" u="sng" dirty="0" smtClean="0"/>
              <a:t>používáme</a:t>
            </a:r>
            <a:r>
              <a:rPr lang="en-GB" u="sng" dirty="0" smtClean="0"/>
              <a:t>:</a:t>
            </a:r>
          </a:p>
          <a:p>
            <a:pPr lvl="1"/>
            <a:r>
              <a:rPr lang="cs-CZ" dirty="0" smtClean="0"/>
              <a:t>1) mluvíme-li o </a:t>
            </a:r>
            <a:r>
              <a:rPr lang="cs-CZ" b="1" u="sng" dirty="0" smtClean="0"/>
              <a:t>zážitcích a zkušenostech</a:t>
            </a:r>
            <a:r>
              <a:rPr lang="cs-CZ" dirty="0"/>
              <a:t> </a:t>
            </a:r>
            <a:r>
              <a:rPr lang="cs-CZ" dirty="0" smtClean="0"/>
              <a:t>v životě, ale neuvádíme, kdy se staly </a:t>
            </a:r>
            <a:endParaRPr lang="en-GB" dirty="0" smtClean="0"/>
          </a:p>
          <a:p>
            <a:pPr lvl="2"/>
            <a:r>
              <a:rPr lang="en-GB" dirty="0" smtClean="0"/>
              <a:t>ex. 	We </a:t>
            </a:r>
            <a:r>
              <a:rPr lang="en-GB" b="1" dirty="0" smtClean="0"/>
              <a:t>have seen </a:t>
            </a:r>
            <a:r>
              <a:rPr lang="en-GB" dirty="0" smtClean="0"/>
              <a:t>the Tower of London. </a:t>
            </a:r>
          </a:p>
          <a:p>
            <a:pPr marL="685800" lvl="2" indent="0">
              <a:buNone/>
            </a:pPr>
            <a:r>
              <a:rPr lang="en-GB" dirty="0" smtClean="0"/>
              <a:t>		They‘</a:t>
            </a:r>
            <a:r>
              <a:rPr lang="en-GB" b="1" dirty="0" smtClean="0"/>
              <a:t>ve won </a:t>
            </a:r>
            <a:r>
              <a:rPr lang="en-GB" dirty="0" smtClean="0"/>
              <a:t>many races.</a:t>
            </a:r>
          </a:p>
          <a:p>
            <a:pPr marL="685800" lvl="2" indent="0">
              <a:buNone/>
            </a:pPr>
            <a:r>
              <a:rPr lang="en-GB" dirty="0" smtClean="0"/>
              <a:t>		She </a:t>
            </a:r>
            <a:r>
              <a:rPr lang="en-GB" b="1" dirty="0" smtClean="0"/>
              <a:t>has seen </a:t>
            </a:r>
            <a:r>
              <a:rPr lang="en-GB" dirty="0" smtClean="0"/>
              <a:t>all Star Wars movies.</a:t>
            </a:r>
          </a:p>
          <a:p>
            <a:pPr marL="685800" lvl="2" indent="0">
              <a:buNone/>
            </a:pPr>
            <a:r>
              <a:rPr lang="en-GB" dirty="0" smtClean="0"/>
              <a:t>		He</a:t>
            </a:r>
            <a:r>
              <a:rPr lang="en-GB" b="1" dirty="0" smtClean="0"/>
              <a:t>‘s eaten </a:t>
            </a:r>
            <a:r>
              <a:rPr lang="en-GB" dirty="0" smtClean="0"/>
              <a:t>a spider.</a:t>
            </a:r>
          </a:p>
        </p:txBody>
      </p:sp>
    </p:spTree>
    <p:extLst>
      <p:ext uri="{BB962C8B-B14F-4D97-AF65-F5344CB8AC3E}">
        <p14:creationId xmlns:p14="http://schemas.microsoft.com/office/powerpoint/2010/main" val="9020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71588"/>
              </p:ext>
            </p:extLst>
          </p:nvPr>
        </p:nvGraphicFramePr>
        <p:xfrm>
          <a:off x="755576" y="836712"/>
          <a:ext cx="7920880" cy="53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1200739"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have</a:t>
                      </a:r>
                      <a:r>
                        <a:rPr lang="en-GB" sz="2000" baseline="0" noProof="0" dirty="0" smtClean="0">
                          <a:latin typeface="Bahnschrift Light" panose="020B0502040204020203" pitchFamily="34" charset="0"/>
                        </a:rPr>
                        <a:t> / has</a:t>
                      </a:r>
                    </a:p>
                    <a:p>
                      <a:pPr algn="ctr"/>
                      <a:r>
                        <a:rPr lang="en-GB" sz="2000" baseline="0" noProof="0" dirty="0" smtClean="0">
                          <a:latin typeface="Bahnschrift Light" panose="020B0502040204020203" pitchFamily="34" charset="0"/>
                        </a:rPr>
                        <a:t>haven't /hasn‘t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past participle</a:t>
                      </a:r>
                      <a:endParaRPr lang="cs-CZ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(-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ed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 / 3rd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form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)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719088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I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endParaRPr lang="en-GB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en-GB" sz="3200" b="1" noProof="0" dirty="0" smtClean="0">
                          <a:latin typeface="Bahnschrift Light" panose="020B0502040204020203" pitchFamily="34" charset="0"/>
                        </a:rPr>
                        <a:t>HAVE</a:t>
                      </a:r>
                    </a:p>
                    <a:p>
                      <a:pPr algn="ctr"/>
                      <a:r>
                        <a:rPr lang="en-GB" sz="3200" b="1" noProof="0" dirty="0" smtClean="0">
                          <a:latin typeface="Bahnschrift Light" panose="020B0502040204020203" pitchFamily="34" charset="0"/>
                        </a:rPr>
                        <a:t>HAVEN‘T</a:t>
                      </a:r>
                      <a:endParaRPr lang="en-GB" sz="32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 smtClean="0">
                          <a:latin typeface="Bahnschrift Light" panose="020B0502040204020203" pitchFamily="34" charset="0"/>
                        </a:rPr>
                        <a:t>climbed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a</a:t>
                      </a:r>
                      <a:r>
                        <a:rPr lang="en-GB" sz="2000" baseline="0" noProof="0" dirty="0" smtClean="0">
                          <a:latin typeface="Bahnschrift Light" panose="020B0502040204020203" pitchFamily="34" charset="0"/>
                        </a:rPr>
                        <a:t> mountain.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You 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>
                          <a:latin typeface="Bahnschrift Light" panose="020B0502040204020203" pitchFamily="34" charset="0"/>
                        </a:rPr>
                        <a:t>played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baseball</a:t>
                      </a:r>
                      <a:r>
                        <a:rPr lang="cs-CZ" sz="2000" baseline="0" noProof="0" dirty="0" smtClean="0">
                          <a:latin typeface="Bahnschrift Light" panose="020B0502040204020203" pitchFamily="34" charset="0"/>
                        </a:rPr>
                        <a:t>.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We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>
                          <a:latin typeface="Bahnschrift Light" panose="020B0502040204020203" pitchFamily="34" charset="0"/>
                        </a:rPr>
                        <a:t>been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in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cs-CZ" sz="2000" baseline="0" noProof="0" dirty="0" smtClean="0">
                          <a:latin typeface="Bahnschrift Light" panose="020B0502040204020203" pitchFamily="34" charset="0"/>
                        </a:rPr>
                        <a:t> USA.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They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smtClean="0">
                          <a:latin typeface="Bahnschrift Light" panose="020B0502040204020203" pitchFamily="34" charset="0"/>
                        </a:rPr>
                        <a:t>read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that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book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He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2000" noProof="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en-GB" sz="3200" b="1" noProof="0" dirty="0" smtClean="0">
                          <a:latin typeface="Bahnschrift Light" panose="020B0502040204020203" pitchFamily="34" charset="0"/>
                        </a:rPr>
                        <a:t>HAS</a:t>
                      </a:r>
                    </a:p>
                    <a:p>
                      <a:pPr algn="ctr"/>
                      <a:r>
                        <a:rPr lang="en-GB" sz="3200" b="1" noProof="0" dirty="0" smtClean="0">
                          <a:latin typeface="Bahnschrift Light" panose="020B0502040204020203" pitchFamily="34" charset="0"/>
                        </a:rPr>
                        <a:t>HASN‘T</a:t>
                      </a:r>
                      <a:endParaRPr lang="en-GB" sz="32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smtClean="0">
                          <a:latin typeface="Bahnschrift Light" panose="020B0502040204020203" pitchFamily="34" charset="0"/>
                        </a:rPr>
                        <a:t>visited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many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countries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She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smtClean="0">
                          <a:latin typeface="Bahnschrift Light" panose="020B0502040204020203" pitchFamily="34" charset="0"/>
                        </a:rPr>
                        <a:t>seen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cs-CZ" sz="2000" noProof="0" dirty="0" err="1" smtClean="0">
                          <a:latin typeface="Bahnschrift Light" panose="020B0502040204020203" pitchFamily="34" charset="0"/>
                        </a:rPr>
                        <a:t>movie</a:t>
                      </a:r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.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Bahnschrift Light" panose="020B0502040204020203" pitchFamily="34" charset="0"/>
                        </a:rPr>
                        <a:t>It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noProof="0" dirty="0" err="1" smtClean="0">
                          <a:latin typeface="Bahnschrift Light" panose="020B0502040204020203" pitchFamily="34" charset="0"/>
                        </a:rPr>
                        <a:t>eaten</a:t>
                      </a:r>
                      <a:r>
                        <a:rPr lang="cs-CZ" sz="2400" b="1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endParaRPr lang="en-GB" sz="2400" b="1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noProof="0" dirty="0" smtClean="0">
                          <a:latin typeface="Bahnschrift Light" panose="020B0502040204020203" pitchFamily="34" charset="0"/>
                        </a:rPr>
                        <a:t>a</a:t>
                      </a:r>
                      <a:r>
                        <a:rPr lang="cs-CZ" sz="2000" baseline="0" noProof="0" dirty="0" smtClean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cs-CZ" sz="2000" baseline="0" noProof="0" dirty="0" err="1" smtClean="0">
                          <a:latin typeface="Bahnschrift Light" panose="020B0502040204020203" pitchFamily="34" charset="0"/>
                        </a:rPr>
                        <a:t>snake</a:t>
                      </a:r>
                      <a:r>
                        <a:rPr lang="cs-CZ" sz="2000" baseline="0" noProof="0" dirty="0" smtClean="0">
                          <a:latin typeface="Bahnschrift Light" panose="020B0502040204020203" pitchFamily="34" charset="0"/>
                        </a:rPr>
                        <a:t>.</a:t>
                      </a:r>
                      <a:endParaRPr lang="en-GB" sz="2000" noProof="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past </a:t>
            </a:r>
            <a:r>
              <a:rPr lang="cs-CZ" sz="2800" dirty="0" err="1" smtClean="0"/>
              <a:t>participle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= 3. sloupec nepravidelných sloves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525963"/>
          </a:xfrm>
        </p:spPr>
        <p:txBody>
          <a:bodyPr/>
          <a:lstStyle/>
          <a:p>
            <a:r>
              <a:rPr lang="cs-CZ" dirty="0" smtClean="0"/>
              <a:t>pracovní sešit str. 79 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8879"/>
            <a:ext cx="4608512" cy="521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907704" y="1490498"/>
            <a:ext cx="792088" cy="5106854"/>
          </a:xfrm>
          <a:prstGeom prst="roundRect">
            <a:avLst/>
          </a:prstGeom>
          <a:solidFill>
            <a:srgbClr val="F0AD00">
              <a:alpha val="2392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204023" y="1490498"/>
            <a:ext cx="792088" cy="5106854"/>
          </a:xfrm>
          <a:prstGeom prst="roundRect">
            <a:avLst/>
          </a:prstGeom>
          <a:solidFill>
            <a:srgbClr val="F0AD00">
              <a:alpha val="2392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0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/>
              <a:t>sentences</a:t>
            </a:r>
            <a:r>
              <a:rPr lang="cs-CZ" dirty="0" smtClean="0"/>
              <a:t> are in </a:t>
            </a:r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Perfect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9471" y="1733451"/>
            <a:ext cx="7704856" cy="51077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Sally</a:t>
            </a:r>
            <a:r>
              <a:rPr lang="cs-CZ" sz="2400" dirty="0" smtClean="0"/>
              <a:t> has </a:t>
            </a:r>
            <a:r>
              <a:rPr lang="cs-CZ" sz="2400" dirty="0" err="1" smtClean="0"/>
              <a:t>given</a:t>
            </a:r>
            <a:r>
              <a:rPr lang="cs-CZ" sz="2400" dirty="0" smtClean="0"/>
              <a:t> a lot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money</a:t>
            </a:r>
            <a:r>
              <a:rPr lang="cs-CZ" sz="2400" dirty="0" smtClean="0"/>
              <a:t> to charity.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636912"/>
            <a:ext cx="7704856" cy="51077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I </a:t>
            </a:r>
            <a:r>
              <a:rPr lang="cs-CZ" sz="2400" dirty="0" err="1" smtClean="0"/>
              <a:t>gave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money</a:t>
            </a:r>
            <a:r>
              <a:rPr lang="cs-CZ" sz="2400" dirty="0" smtClean="0"/>
              <a:t> to a </a:t>
            </a:r>
            <a:r>
              <a:rPr lang="cs-CZ" sz="2400" dirty="0" err="1" smtClean="0"/>
              <a:t>homeless</a:t>
            </a:r>
            <a:r>
              <a:rPr lang="cs-CZ" sz="2400" dirty="0" smtClean="0"/>
              <a:t> man </a:t>
            </a:r>
            <a:r>
              <a:rPr lang="cs-CZ" sz="2400" dirty="0" err="1" smtClean="0"/>
              <a:t>yesterday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6359" y="4070350"/>
            <a:ext cx="7704856" cy="51077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I </a:t>
            </a:r>
            <a:r>
              <a:rPr lang="cs-CZ" sz="2400" dirty="0" err="1" smtClean="0"/>
              <a:t>visited</a:t>
            </a:r>
            <a:r>
              <a:rPr lang="cs-CZ" sz="2400" dirty="0" smtClean="0"/>
              <a:t>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last </a:t>
            </a:r>
            <a:r>
              <a:rPr lang="cs-CZ" sz="2400" dirty="0" err="1" smtClean="0"/>
              <a:t>year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2194" y="3356992"/>
            <a:ext cx="7704856" cy="51077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I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visited</a:t>
            </a:r>
            <a:r>
              <a:rPr lang="cs-CZ" sz="2400" dirty="0" smtClean="0"/>
              <a:t> many </a:t>
            </a:r>
            <a:r>
              <a:rPr lang="cs-CZ" sz="2400" dirty="0" err="1" smtClean="0"/>
              <a:t>countries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4833202"/>
            <a:ext cx="7704856" cy="51077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We‘ve</a:t>
            </a:r>
            <a:r>
              <a:rPr lang="cs-CZ" sz="2400" dirty="0" smtClean="0"/>
              <a:t> </a:t>
            </a:r>
            <a:r>
              <a:rPr lang="cs-CZ" sz="2400" dirty="0" err="1" smtClean="0"/>
              <a:t>won</a:t>
            </a:r>
            <a:r>
              <a:rPr lang="cs-CZ" sz="2400" dirty="0" smtClean="0"/>
              <a:t> many </a:t>
            </a:r>
            <a:r>
              <a:rPr lang="cs-CZ" sz="2400" dirty="0" err="1" smtClean="0"/>
              <a:t>tournaments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5661248"/>
            <a:ext cx="7704856" cy="51077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won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match</a:t>
            </a:r>
            <a:r>
              <a:rPr lang="cs-CZ" sz="2400" dirty="0" smtClean="0"/>
              <a:t> last </a:t>
            </a:r>
            <a:r>
              <a:rPr lang="cs-CZ" sz="2400" dirty="0" err="1" smtClean="0"/>
              <a:t>weekend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835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Wb</a:t>
            </a:r>
            <a:r>
              <a:rPr lang="cs-CZ" dirty="0" smtClean="0"/>
              <a:t>.: p. 45 – ex.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/>
              <a:t>She </a:t>
            </a:r>
            <a:r>
              <a:rPr lang="en-GB" sz="2800" b="1" dirty="0" smtClean="0">
                <a:solidFill>
                  <a:srgbClr val="F0AD00"/>
                </a:solidFill>
              </a:rPr>
              <a:t>has painted</a:t>
            </a:r>
            <a:r>
              <a:rPr lang="en-GB" sz="2800" dirty="0" smtClean="0"/>
              <a:t>….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/>
              <a:t>They </a:t>
            </a:r>
            <a:r>
              <a:rPr lang="en-GB" sz="2800" b="1" dirty="0" smtClean="0">
                <a:solidFill>
                  <a:srgbClr val="F0AD00"/>
                </a:solidFill>
              </a:rPr>
              <a:t>have found</a:t>
            </a:r>
            <a:r>
              <a:rPr lang="en-GB" sz="28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/>
              <a:t>He </a:t>
            </a:r>
            <a:r>
              <a:rPr lang="en-GB" sz="2800" b="1" dirty="0" smtClean="0">
                <a:solidFill>
                  <a:srgbClr val="F0AD00"/>
                </a:solidFill>
              </a:rPr>
              <a:t>has caught</a:t>
            </a:r>
            <a:r>
              <a:rPr lang="en-GB" sz="28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/>
              <a:t>They </a:t>
            </a:r>
            <a:r>
              <a:rPr lang="en-GB" sz="2800" b="1" dirty="0" smtClean="0">
                <a:solidFill>
                  <a:srgbClr val="F0AD00"/>
                </a:solidFill>
              </a:rPr>
              <a:t>have flown</a:t>
            </a:r>
            <a:r>
              <a:rPr lang="en-GB" sz="2800" dirty="0" smtClean="0"/>
              <a:t>….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/>
              <a:t>They </a:t>
            </a:r>
            <a:r>
              <a:rPr lang="en-GB" sz="2800" b="1" dirty="0" smtClean="0">
                <a:solidFill>
                  <a:srgbClr val="F0AD00"/>
                </a:solidFill>
              </a:rPr>
              <a:t>have bought</a:t>
            </a:r>
            <a:r>
              <a:rPr lang="en-GB" sz="28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smtClean="0"/>
              <a:t>They </a:t>
            </a:r>
            <a:r>
              <a:rPr lang="en-GB" sz="2800" b="1" dirty="0" smtClean="0">
                <a:solidFill>
                  <a:srgbClr val="F0AD00"/>
                </a:solidFill>
              </a:rPr>
              <a:t>have seen</a:t>
            </a:r>
            <a:r>
              <a:rPr lang="en-GB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423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– </a:t>
            </a:r>
            <a:r>
              <a:rPr lang="cs-CZ" dirty="0" err="1" smtClean="0">
                <a:ln w="1333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cs-CZ" dirty="0">
              <a:ln w="1333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360363" lvl="1" indent="-268288"/>
            <a:endParaRPr lang="cs-CZ" sz="3200" b="1" dirty="0" smtClean="0">
              <a:solidFill>
                <a:srgbClr val="FFC000"/>
              </a:solidFill>
            </a:endParaRPr>
          </a:p>
          <a:p>
            <a:pPr marL="360363" lvl="1" indent="-268288"/>
            <a:r>
              <a:rPr lang="cs-CZ" sz="3200" b="1" dirty="0" err="1" smtClean="0">
                <a:solidFill>
                  <a:srgbClr val="FFC000"/>
                </a:solidFill>
              </a:rPr>
              <a:t>Have</a:t>
            </a:r>
            <a:r>
              <a:rPr lang="cs-CZ" sz="3200" b="1" dirty="0" smtClean="0">
                <a:solidFill>
                  <a:srgbClr val="FFC000"/>
                </a:solidFill>
              </a:rPr>
              <a:t> / Has + </a:t>
            </a:r>
            <a:r>
              <a:rPr lang="cs-CZ" sz="3200" i="1" dirty="0" err="1" smtClean="0">
                <a:solidFill>
                  <a:srgbClr val="FFC000"/>
                </a:solidFill>
              </a:rPr>
              <a:t>subject</a:t>
            </a:r>
            <a:r>
              <a:rPr lang="cs-CZ" sz="3200" b="1" dirty="0" smtClean="0">
                <a:solidFill>
                  <a:srgbClr val="FFC000"/>
                </a:solidFill>
              </a:rPr>
              <a:t> + past </a:t>
            </a:r>
            <a:r>
              <a:rPr lang="cs-CZ" sz="3200" b="1" dirty="0" err="1" smtClean="0">
                <a:solidFill>
                  <a:srgbClr val="FFC000"/>
                </a:solidFill>
              </a:rPr>
              <a:t>participle</a:t>
            </a:r>
            <a:r>
              <a:rPr lang="cs-CZ" sz="3200" b="1" dirty="0" smtClean="0">
                <a:solidFill>
                  <a:srgbClr val="FFC000"/>
                </a:solidFill>
              </a:rPr>
              <a:t> …?</a:t>
            </a:r>
          </a:p>
          <a:p>
            <a:pPr marL="360363" lvl="1" indent="-268288"/>
            <a:endParaRPr lang="cs-CZ" sz="2800" b="1" dirty="0">
              <a:solidFill>
                <a:srgbClr val="FFC000"/>
              </a:solidFill>
            </a:endParaRPr>
          </a:p>
          <a:p>
            <a:pPr marL="726123" lvl="2" indent="-268288"/>
            <a:r>
              <a:rPr lang="cs-CZ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</a:t>
            </a:r>
            <a:r>
              <a:rPr lang="cs-CZ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457835" lvl="2" indent="0">
              <a:buNone/>
            </a:pPr>
            <a:r>
              <a:rPr lang="cs-CZ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cs-CZ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Have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tried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bungee jumping?</a:t>
            </a:r>
          </a:p>
          <a:p>
            <a:pPr marL="1006475" lvl="4" indent="0">
              <a:buNone/>
            </a:pP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Has he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read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that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book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1006475" lvl="4" indent="0">
              <a:buNone/>
            </a:pP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Have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your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friends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told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secret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1006475" lvl="4" indent="0">
              <a:buNone/>
            </a:pP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Has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Josh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done his </a:t>
            </a:r>
            <a:r>
              <a:rPr lang="cs-CZ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homework</a:t>
            </a:r>
            <a:r>
              <a:rPr lang="cs-CZ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 </a:t>
            </a:r>
            <a:endParaRPr lang="cs-CZ" sz="24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263</TotalTime>
  <Words>369</Words>
  <Application>Microsoft Office PowerPoint</Application>
  <PresentationFormat>Předvádění na obrazovce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Došky</vt:lpstr>
      <vt:lpstr>PRESENT PERFECT</vt:lpstr>
      <vt:lpstr>SB: p. 57 – ex.4</vt:lpstr>
      <vt:lpstr>Present Perfect</vt:lpstr>
      <vt:lpstr>Předpřítomný čas</vt:lpstr>
      <vt:lpstr>Prezentace aplikace PowerPoint</vt:lpstr>
      <vt:lpstr>past participle  = 3. sloupec nepravidelných sloves</vt:lpstr>
      <vt:lpstr>Which of these sentences are in Present Perfect?</vt:lpstr>
      <vt:lpstr>Wb.: p. 45 – ex. 5</vt:lpstr>
      <vt:lpstr>PRESENT PERFECT – question</vt:lpstr>
      <vt:lpstr>PRESENT PERFECT – question</vt:lpstr>
      <vt:lpstr>PRESENT PERFECT – short answer</vt:lpstr>
      <vt:lpstr>PRESENT PERFECT – question</vt:lpstr>
      <vt:lpstr>PRESENT PERFECT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Terka</dc:creator>
  <cp:lastModifiedBy>Terka</cp:lastModifiedBy>
  <cp:revision>20</cp:revision>
  <dcterms:created xsi:type="dcterms:W3CDTF">2020-05-13T12:24:02Z</dcterms:created>
  <dcterms:modified xsi:type="dcterms:W3CDTF">2020-05-27T08:39:18Z</dcterms:modified>
</cp:coreProperties>
</file>