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65-4327-4844-8C4F-2EED124333E4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49ED-1602-4EFC-BD45-F5A78ADB0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65-4327-4844-8C4F-2EED124333E4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49ED-1602-4EFC-BD45-F5A78ADB0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65-4327-4844-8C4F-2EED124333E4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49ED-1602-4EFC-BD45-F5A78ADB0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65-4327-4844-8C4F-2EED124333E4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49ED-1602-4EFC-BD45-F5A78ADB0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65-4327-4844-8C4F-2EED124333E4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49ED-1602-4EFC-BD45-F5A78ADB0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65-4327-4844-8C4F-2EED124333E4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49ED-1602-4EFC-BD45-F5A78ADB0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65-4327-4844-8C4F-2EED124333E4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49ED-1602-4EFC-BD45-F5A78ADB0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65-4327-4844-8C4F-2EED124333E4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49ED-1602-4EFC-BD45-F5A78ADB0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65-4327-4844-8C4F-2EED124333E4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49ED-1602-4EFC-BD45-F5A78ADB0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65-4327-4844-8C4F-2EED124333E4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49ED-1602-4EFC-BD45-F5A78ADB0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65-4327-4844-8C4F-2EED124333E4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749ED-1602-4EFC-BD45-F5A78ADB0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FF65-4327-4844-8C4F-2EED124333E4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749ED-1602-4EFC-BD45-F5A78ADB02E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846640" cy="10081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Minerály dělení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848872" cy="496855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514350" indent="-514350" algn="l"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Prvky</a:t>
            </a:r>
          </a:p>
          <a:p>
            <a:pPr marL="514350" indent="-514350" algn="l"/>
            <a:r>
              <a:rPr lang="cs-CZ" dirty="0" smtClean="0">
                <a:solidFill>
                  <a:schemeClr val="bg1"/>
                </a:solidFill>
              </a:rPr>
              <a:t>a/ kovové – zlato, stříbro, měď</a:t>
            </a:r>
          </a:p>
          <a:p>
            <a:pPr marL="514350" indent="-514350" algn="l"/>
            <a:r>
              <a:rPr lang="cs-CZ" dirty="0" smtClean="0">
                <a:solidFill>
                  <a:schemeClr val="bg1"/>
                </a:solidFill>
              </a:rPr>
              <a:t>b/ nekovové – uhlík, diamant</a:t>
            </a:r>
          </a:p>
          <a:p>
            <a:pPr marL="514350" indent="-514350" algn="l"/>
            <a:r>
              <a:rPr lang="cs-CZ" dirty="0" smtClean="0">
                <a:solidFill>
                  <a:schemeClr val="bg1"/>
                </a:solidFill>
              </a:rPr>
              <a:t>      Zlato se nachází v křemenných žilách, zvětráváním se dostává do řek a těží rýžováním. U nás zásoby asi 400 t, těžit se nebude. Nejvíce těží Čína, Austrálie a USA</a:t>
            </a:r>
          </a:p>
          <a:p>
            <a:pPr marL="514350" indent="-514350" algn="l"/>
            <a:r>
              <a:rPr lang="cs-CZ" dirty="0" smtClean="0">
                <a:solidFill>
                  <a:schemeClr val="bg1"/>
                </a:solidFill>
              </a:rPr>
              <a:t>      Stříbro – Mexiko, Peru</a:t>
            </a:r>
          </a:p>
          <a:p>
            <a:pPr marL="514350" indent="-514350" algn="l"/>
            <a:r>
              <a:rPr lang="cs-CZ" dirty="0" smtClean="0">
                <a:solidFill>
                  <a:schemeClr val="bg1"/>
                </a:solidFill>
              </a:rPr>
              <a:t>      Měď – Chile, Peru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e Spoonmaker's Diamond – Istanbul, Turkey - Atlas Obsc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4055436"/>
          </a:xfrm>
          <a:prstGeom prst="rect">
            <a:avLst/>
          </a:prstGeom>
          <a:noFill/>
        </p:spPr>
      </p:pic>
      <p:pic>
        <p:nvPicPr>
          <p:cNvPr id="23556" name="Picture 4" descr="10 nejslavnějších diamantů | Eppi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608" y="3573016"/>
            <a:ext cx="6781800" cy="3486151"/>
          </a:xfrm>
          <a:prstGeom prst="rect">
            <a:avLst/>
          </a:prstGeom>
          <a:noFill/>
        </p:spPr>
      </p:pic>
      <p:pic>
        <p:nvPicPr>
          <p:cNvPr id="23560" name="Picture 8" descr="the-great-mogul-famous-diamond – Grants Jewel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6968" y="0"/>
            <a:ext cx="3717032" cy="3717032"/>
          </a:xfrm>
          <a:prstGeom prst="rect">
            <a:avLst/>
          </a:prstGeom>
          <a:noFill/>
        </p:spPr>
      </p:pic>
      <p:pic>
        <p:nvPicPr>
          <p:cNvPr id="23562" name="Picture 10" descr="203-Carat Millennium Star Diamond – Robb Repo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3194" y="3573016"/>
            <a:ext cx="5783423" cy="328498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267744" y="18864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    </a:t>
            </a:r>
            <a:r>
              <a:rPr lang="cs-CZ" sz="2400" b="1" dirty="0" err="1" smtClean="0">
                <a:solidFill>
                  <a:srgbClr val="FFFF00"/>
                </a:solidFill>
              </a:rPr>
              <a:t>Lžičařův</a:t>
            </a:r>
            <a:r>
              <a:rPr lang="cs-CZ" sz="2400" b="1" dirty="0" smtClean="0">
                <a:solidFill>
                  <a:srgbClr val="FFFF00"/>
                </a:solidFill>
              </a:rPr>
              <a:t> diamant                                   </a:t>
            </a:r>
            <a:r>
              <a:rPr lang="cs-CZ" sz="2400" b="1" dirty="0" smtClean="0">
                <a:solidFill>
                  <a:srgbClr val="FF0000"/>
                </a:solidFill>
              </a:rPr>
              <a:t>Velký mogul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6309320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Regent                                                 </a:t>
            </a:r>
            <a:r>
              <a:rPr lang="cs-CZ" sz="2400" b="1" dirty="0" err="1" smtClean="0">
                <a:solidFill>
                  <a:srgbClr val="FFFF00"/>
                </a:solidFill>
              </a:rPr>
              <a:t>Millennium</a:t>
            </a:r>
            <a:r>
              <a:rPr lang="cs-CZ" sz="2400" b="1" dirty="0" smtClean="0">
                <a:solidFill>
                  <a:srgbClr val="FFFF00"/>
                </a:solidFill>
              </a:rPr>
              <a:t> Star</a:t>
            </a:r>
            <a:endParaRPr lang="cs-CZ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ubín - drahokam | Vše o rubínech | VVDiamo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48275" cy="3238501"/>
          </a:xfrm>
          <a:prstGeom prst="rect">
            <a:avLst/>
          </a:prstGeom>
          <a:noFill/>
        </p:spPr>
      </p:pic>
      <p:pic>
        <p:nvPicPr>
          <p:cNvPr id="24580" name="Picture 4" descr="Aran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3833662"/>
            <a:ext cx="6048672" cy="3024337"/>
          </a:xfrm>
          <a:prstGeom prst="rect">
            <a:avLst/>
          </a:prstGeom>
          <a:noFill/>
        </p:spPr>
      </p:pic>
      <p:pic>
        <p:nvPicPr>
          <p:cNvPr id="24582" name="Picture 6" descr="Smaragd - drahokam | Vše o smaragdech | VVDiamo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8299" y="692696"/>
            <a:ext cx="4125700" cy="2545805"/>
          </a:xfrm>
          <a:prstGeom prst="rect">
            <a:avLst/>
          </a:prstGeom>
          <a:noFill/>
        </p:spPr>
      </p:pic>
      <p:pic>
        <p:nvPicPr>
          <p:cNvPr id="24584" name="Picture 8" descr="Spinel Jewelry at AJS Ge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510136"/>
            <a:ext cx="3347864" cy="334786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79512" y="314096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Rubín                                                                 Smaragd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96136" y="63813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Spinel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eralventuresinvest-sdileni bohatst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5184576" cy="3429000"/>
          </a:xfrm>
          <a:prstGeom prst="rect">
            <a:avLst/>
          </a:prstGeom>
          <a:noFill/>
        </p:spPr>
      </p:pic>
      <p:pic>
        <p:nvPicPr>
          <p:cNvPr id="1028" name="Picture 4" descr="Stříb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"/>
            <a:ext cx="4644008" cy="4100960"/>
          </a:xfrm>
          <a:prstGeom prst="rect">
            <a:avLst/>
          </a:prstGeom>
          <a:noFill/>
        </p:spPr>
      </p:pic>
      <p:pic>
        <p:nvPicPr>
          <p:cNvPr id="1030" name="Picture 6" descr="Surová měď z USA 26.4g - naturshop.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139952" cy="4139954"/>
          </a:xfrm>
          <a:prstGeom prst="rect">
            <a:avLst/>
          </a:prstGeom>
          <a:noFill/>
        </p:spPr>
      </p:pic>
      <p:pic>
        <p:nvPicPr>
          <p:cNvPr id="1032" name="Picture 8" descr="Objevování prvků 5: ušlechtilí příbuzní platiny - Články - Chemik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3124" y="3284984"/>
            <a:ext cx="4650875" cy="357301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347864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Zlato              </a:t>
            </a:r>
            <a:r>
              <a:rPr lang="cs-CZ" b="1" dirty="0" smtClean="0">
                <a:solidFill>
                  <a:schemeClr val="bg1"/>
                </a:solidFill>
              </a:rPr>
              <a:t>Stříbro  </a:t>
            </a:r>
            <a:r>
              <a:rPr lang="cs-CZ" b="1" dirty="0" smtClean="0"/>
              <a:t>           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03848" y="39330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Měď</a:t>
            </a:r>
            <a:r>
              <a:rPr lang="cs-CZ" b="1" dirty="0" smtClean="0"/>
              <a:t>                </a:t>
            </a:r>
            <a:r>
              <a:rPr lang="cs-CZ" b="1" dirty="0" smtClean="0">
                <a:solidFill>
                  <a:srgbClr val="7030A0"/>
                </a:solidFill>
              </a:rPr>
              <a:t>Platina</a:t>
            </a:r>
            <a:endParaRPr lang="cs-CZ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20688"/>
            <a:ext cx="7920880" cy="550920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Síra- v blízkosti sopek, USA, Polsko</a:t>
            </a:r>
          </a:p>
          <a:p>
            <a:r>
              <a:rPr lang="cs-CZ" sz="3200" dirty="0" smtClean="0"/>
              <a:t>Grafit </a:t>
            </a:r>
          </a:p>
          <a:p>
            <a:r>
              <a:rPr lang="cs-CZ" sz="3200" dirty="0" smtClean="0"/>
              <a:t>Diamant – vznikl za velkých tlaků a vysokých teplot, nejvíce ceněný je čirý, hlavní naleziště Jižní Afrika, vybroušený briliant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2. Sulfidy</a:t>
            </a:r>
          </a:p>
          <a:p>
            <a:r>
              <a:rPr lang="cs-CZ" sz="3200" dirty="0" smtClean="0"/>
              <a:t>Pyrit – FeS</a:t>
            </a:r>
            <a:r>
              <a:rPr lang="cs-CZ" sz="1600" dirty="0" smtClean="0"/>
              <a:t>2</a:t>
            </a:r>
            <a:r>
              <a:rPr lang="cs-CZ" sz="3200" dirty="0" smtClean="0"/>
              <a:t>, podobný zlatu</a:t>
            </a:r>
          </a:p>
          <a:p>
            <a:r>
              <a:rPr lang="cs-CZ" sz="3200" dirty="0" smtClean="0"/>
              <a:t>Chalkopyrit – CuFeS</a:t>
            </a:r>
            <a:r>
              <a:rPr lang="cs-CZ" sz="1600" dirty="0" smtClean="0"/>
              <a:t>2</a:t>
            </a:r>
            <a:r>
              <a:rPr lang="cs-CZ" sz="3200" dirty="0" smtClean="0"/>
              <a:t>, ruda mědi, podobný pyritu, měkčí</a:t>
            </a:r>
          </a:p>
          <a:p>
            <a:r>
              <a:rPr lang="cs-CZ" sz="3200" dirty="0" smtClean="0"/>
              <a:t>Galenit – ruda olova</a:t>
            </a:r>
          </a:p>
          <a:p>
            <a:r>
              <a:rPr lang="cs-CZ" sz="3200" dirty="0" smtClean="0"/>
              <a:t>Sfalerit – </a:t>
            </a:r>
            <a:r>
              <a:rPr lang="cs-CZ" sz="3200" dirty="0" err="1" smtClean="0"/>
              <a:t>ZnS</a:t>
            </a:r>
            <a:r>
              <a:rPr lang="cs-CZ" sz="3200" dirty="0" smtClean="0"/>
              <a:t>, ruda zinku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60649"/>
            <a:ext cx="8352928" cy="649408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3. Halogenidy</a:t>
            </a:r>
          </a:p>
          <a:p>
            <a:r>
              <a:rPr lang="cs-CZ" sz="3200" dirty="0" smtClean="0"/>
              <a:t>Sůl kamenná (halit) </a:t>
            </a:r>
            <a:r>
              <a:rPr lang="cs-CZ" sz="3200" dirty="0" err="1" smtClean="0"/>
              <a:t>NaCl</a:t>
            </a:r>
            <a:r>
              <a:rPr lang="cs-CZ" sz="3200" dirty="0" smtClean="0"/>
              <a:t>, v moři, usazená v místě moře</a:t>
            </a:r>
          </a:p>
          <a:p>
            <a:r>
              <a:rPr lang="cs-CZ" sz="3200" dirty="0" smtClean="0"/>
              <a:t>Fluorit CaF</a:t>
            </a:r>
            <a:r>
              <a:rPr lang="cs-CZ" sz="1600" dirty="0" smtClean="0"/>
              <a:t>2</a:t>
            </a:r>
            <a:r>
              <a:rPr lang="cs-CZ" sz="3200" dirty="0" smtClean="0"/>
              <a:t> – má mnoho barev, užití ve sklářství a jako drahokam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4. Oxidy</a:t>
            </a:r>
          </a:p>
          <a:p>
            <a:r>
              <a:rPr lang="cs-CZ" sz="3200" dirty="0" smtClean="0"/>
              <a:t>Magnetit Fe</a:t>
            </a:r>
            <a:r>
              <a:rPr lang="cs-CZ" sz="1600" dirty="0" smtClean="0"/>
              <a:t>3</a:t>
            </a:r>
            <a:r>
              <a:rPr lang="cs-CZ" sz="3200" dirty="0" smtClean="0"/>
              <a:t>O</a:t>
            </a:r>
            <a:r>
              <a:rPr lang="cs-CZ" sz="1600" dirty="0" smtClean="0"/>
              <a:t>4 </a:t>
            </a:r>
            <a:r>
              <a:rPr lang="cs-CZ" sz="3200" dirty="0" smtClean="0"/>
              <a:t>– kvalitní železná ruda, magnetická</a:t>
            </a:r>
          </a:p>
          <a:p>
            <a:r>
              <a:rPr lang="cs-CZ" sz="3200" dirty="0" smtClean="0"/>
              <a:t>Hematit (krevel) Fe</a:t>
            </a:r>
            <a:r>
              <a:rPr lang="cs-CZ" sz="1600" dirty="0" smtClean="0"/>
              <a:t>2</a:t>
            </a:r>
            <a:r>
              <a:rPr lang="cs-CZ" sz="3200" dirty="0" smtClean="0"/>
              <a:t>O</a:t>
            </a:r>
            <a:r>
              <a:rPr lang="cs-CZ" sz="1600" dirty="0" smtClean="0"/>
              <a:t>3</a:t>
            </a:r>
            <a:r>
              <a:rPr lang="cs-CZ" sz="3200" dirty="0" smtClean="0"/>
              <a:t>, nejrozšířenější ruda železa, zvětráváním limonit</a:t>
            </a:r>
          </a:p>
          <a:p>
            <a:r>
              <a:rPr lang="cs-CZ" sz="3200" dirty="0" smtClean="0"/>
              <a:t>Korund Al</a:t>
            </a:r>
            <a:r>
              <a:rPr lang="cs-CZ" sz="1600" dirty="0" smtClean="0"/>
              <a:t>2</a:t>
            </a:r>
            <a:r>
              <a:rPr lang="cs-CZ" sz="3200" dirty="0" smtClean="0"/>
              <a:t>O</a:t>
            </a:r>
            <a:r>
              <a:rPr lang="cs-CZ" sz="1600" dirty="0" smtClean="0"/>
              <a:t>3</a:t>
            </a:r>
            <a:r>
              <a:rPr lang="cs-CZ" sz="3200" dirty="0" smtClean="0"/>
              <a:t> – tvrdý, drahokam červený-rubín, modrý-safír , brusivo</a:t>
            </a:r>
          </a:p>
          <a:p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548680"/>
            <a:ext cx="7776864" cy="550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dirty="0" smtClean="0"/>
              <a:t>Křemen SiO</a:t>
            </a:r>
            <a:r>
              <a:rPr lang="cs-CZ" sz="1600" dirty="0" smtClean="0"/>
              <a:t>2</a:t>
            </a:r>
            <a:r>
              <a:rPr lang="cs-CZ" sz="3200" dirty="0" smtClean="0"/>
              <a:t>, velmi rozšířený, často se zlatem a jinými rudami, velmi odolný, součást mnoha  hornin, odrůdy : růženín-růžový, </a:t>
            </a:r>
          </a:p>
          <a:p>
            <a:r>
              <a:rPr lang="cs-CZ" sz="3200" dirty="0" smtClean="0"/>
              <a:t>záhněda- hnědý, ametyst-fialový,</a:t>
            </a:r>
          </a:p>
          <a:p>
            <a:r>
              <a:rPr lang="cs-CZ" sz="3200" dirty="0" smtClean="0"/>
              <a:t>křišťál-čirý</a:t>
            </a:r>
          </a:p>
          <a:p>
            <a:r>
              <a:rPr lang="cs-CZ" sz="3200" dirty="0" smtClean="0"/>
              <a:t>Chalcedon – stejné složení jako křemen, netvoří krystaly, střídání vrstev-achát</a:t>
            </a:r>
          </a:p>
          <a:p>
            <a:r>
              <a:rPr lang="cs-CZ" sz="3200" dirty="0" smtClean="0"/>
              <a:t>Opál – beztvarý, drahokam</a:t>
            </a:r>
          </a:p>
          <a:p>
            <a:r>
              <a:rPr lang="cs-CZ" sz="3200" dirty="0" smtClean="0"/>
              <a:t>Uraninit (smolinec) UO</a:t>
            </a:r>
            <a:r>
              <a:rPr lang="cs-CZ" sz="1600" dirty="0" smtClean="0"/>
              <a:t>2</a:t>
            </a:r>
            <a:r>
              <a:rPr lang="cs-CZ" sz="3200" dirty="0" smtClean="0"/>
              <a:t>, ruda</a:t>
            </a:r>
          </a:p>
          <a:p>
            <a:r>
              <a:rPr lang="cs-CZ" sz="3200" dirty="0" smtClean="0"/>
              <a:t>Uranu, obsahuje polonium a </a:t>
            </a:r>
          </a:p>
          <a:p>
            <a:r>
              <a:rPr lang="cs-CZ" sz="3200" dirty="0" smtClean="0"/>
              <a:t>radium (Jáchymov) </a:t>
            </a:r>
            <a:endParaRPr lang="cs-CZ" sz="3200" dirty="0"/>
          </a:p>
        </p:txBody>
      </p:sp>
      <p:pic>
        <p:nvPicPr>
          <p:cNvPr id="1026" name="Picture 2" descr="KŘEMEN a jeho odrůdy | MINERÁLY ze světa | minerals-fossils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720297"/>
            <a:ext cx="2051719" cy="1893896"/>
          </a:xfrm>
          <a:prstGeom prst="rect">
            <a:avLst/>
          </a:prstGeom>
          <a:noFill/>
        </p:spPr>
      </p:pic>
      <p:sp>
        <p:nvSpPr>
          <p:cNvPr id="1028" name="AutoShape 4" descr="Achát vlastnosti, význam a účinky - Liečivé kamene | mesacnykamen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Achát vlastnosti, význam a účinky - Liečivé kamene | mesacnykamen.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2942071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7704856" cy="501675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Limonit Fe</a:t>
            </a:r>
            <a:r>
              <a:rPr lang="cs-CZ" sz="1600" dirty="0" smtClean="0">
                <a:solidFill>
                  <a:schemeClr val="bg1"/>
                </a:solidFill>
              </a:rPr>
              <a:t>2</a:t>
            </a:r>
            <a:r>
              <a:rPr lang="cs-CZ" sz="3200" dirty="0" smtClean="0">
                <a:solidFill>
                  <a:schemeClr val="bg1"/>
                </a:solidFill>
              </a:rPr>
              <a:t>O</a:t>
            </a:r>
            <a:r>
              <a:rPr lang="cs-CZ" sz="1600" dirty="0" smtClean="0">
                <a:solidFill>
                  <a:schemeClr val="bg1"/>
                </a:solidFill>
              </a:rPr>
              <a:t>3</a:t>
            </a:r>
            <a:r>
              <a:rPr lang="cs-CZ" sz="3200" dirty="0" smtClean="0">
                <a:solidFill>
                  <a:schemeClr val="bg1"/>
                </a:solidFill>
              </a:rPr>
              <a:t> . nH</a:t>
            </a:r>
            <a:r>
              <a:rPr lang="cs-CZ" sz="1600" dirty="0" smtClean="0">
                <a:solidFill>
                  <a:schemeClr val="bg1"/>
                </a:solidFill>
              </a:rPr>
              <a:t>2</a:t>
            </a:r>
            <a:r>
              <a:rPr lang="cs-CZ" sz="3200" dirty="0" smtClean="0">
                <a:solidFill>
                  <a:schemeClr val="bg1"/>
                </a:solidFill>
              </a:rPr>
              <a:t>O (hnědel), velmi rozšířený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Bauxit Al</a:t>
            </a:r>
            <a:r>
              <a:rPr lang="cs-CZ" sz="1600" dirty="0" smtClean="0">
                <a:solidFill>
                  <a:schemeClr val="bg1"/>
                </a:solidFill>
              </a:rPr>
              <a:t>2</a:t>
            </a:r>
            <a:r>
              <a:rPr lang="cs-CZ" sz="3200" dirty="0" smtClean="0">
                <a:solidFill>
                  <a:schemeClr val="bg1"/>
                </a:solidFill>
              </a:rPr>
              <a:t>O</a:t>
            </a:r>
            <a:r>
              <a:rPr lang="cs-CZ" sz="1600" dirty="0" smtClean="0">
                <a:solidFill>
                  <a:schemeClr val="bg1"/>
                </a:solidFill>
              </a:rPr>
              <a:t>3</a:t>
            </a:r>
            <a:r>
              <a:rPr lang="cs-CZ" sz="3200" dirty="0" smtClean="0">
                <a:solidFill>
                  <a:schemeClr val="bg1"/>
                </a:solidFill>
              </a:rPr>
              <a:t> – ruda hliníku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5. Uhličitany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Kalcit CaCO</a:t>
            </a:r>
            <a:r>
              <a:rPr lang="cs-CZ" sz="1600" dirty="0" smtClean="0">
                <a:solidFill>
                  <a:schemeClr val="bg1"/>
                </a:solidFill>
              </a:rPr>
              <a:t>3</a:t>
            </a:r>
            <a:r>
              <a:rPr lang="cs-CZ" sz="3200" dirty="0" smtClean="0">
                <a:solidFill>
                  <a:schemeClr val="bg1"/>
                </a:solidFill>
              </a:rPr>
              <a:t>, - velmi rozšířený,klenec, reaguje s kyselinou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Siderit (ocelek) FeCO</a:t>
            </a:r>
            <a:r>
              <a:rPr lang="cs-CZ" sz="1600" dirty="0" smtClean="0">
                <a:solidFill>
                  <a:schemeClr val="bg1"/>
                </a:solidFill>
              </a:rPr>
              <a:t>3</a:t>
            </a:r>
            <a:r>
              <a:rPr lang="cs-CZ" sz="3200" dirty="0" smtClean="0">
                <a:solidFill>
                  <a:schemeClr val="bg1"/>
                </a:solidFill>
              </a:rPr>
              <a:t>, železná ruda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Dolomit </a:t>
            </a:r>
            <a:r>
              <a:rPr lang="cs-CZ" sz="3200" dirty="0" err="1" smtClean="0">
                <a:solidFill>
                  <a:schemeClr val="bg1"/>
                </a:solidFill>
              </a:rPr>
              <a:t>CaMg</a:t>
            </a:r>
            <a:r>
              <a:rPr lang="cs-CZ" sz="3200" dirty="0" smtClean="0">
                <a:solidFill>
                  <a:schemeClr val="bg1"/>
                </a:solidFill>
              </a:rPr>
              <a:t>(CO</a:t>
            </a:r>
            <a:r>
              <a:rPr lang="cs-CZ" sz="1600" dirty="0" smtClean="0">
                <a:solidFill>
                  <a:schemeClr val="bg1"/>
                </a:solidFill>
              </a:rPr>
              <a:t>3</a:t>
            </a:r>
            <a:r>
              <a:rPr lang="cs-CZ" sz="3200" dirty="0" smtClean="0">
                <a:solidFill>
                  <a:schemeClr val="bg1"/>
                </a:solidFill>
              </a:rPr>
              <a:t>)</a:t>
            </a:r>
            <a:r>
              <a:rPr lang="cs-CZ" sz="1600" dirty="0" smtClean="0">
                <a:solidFill>
                  <a:schemeClr val="bg1"/>
                </a:solidFill>
              </a:rPr>
              <a:t>2</a:t>
            </a:r>
            <a:r>
              <a:rPr lang="cs-CZ" sz="3200" dirty="0" smtClean="0">
                <a:solidFill>
                  <a:schemeClr val="bg1"/>
                </a:solidFill>
              </a:rPr>
              <a:t>, reaguje na kyselinu až po zahřání, žáruvzdorný, 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vytváří pohoří Dolomity,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 Malá Fatra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Dolomity: Kouzlo železných cest | E15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576" y="4601331"/>
            <a:ext cx="3816424" cy="2256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7488832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6. Sírany</a:t>
            </a:r>
          </a:p>
          <a:p>
            <a:r>
              <a:rPr lang="cs-CZ" sz="3200" dirty="0" smtClean="0"/>
              <a:t>Sádrovec CaSO</a:t>
            </a:r>
            <a:r>
              <a:rPr lang="cs-CZ" sz="1600" dirty="0" smtClean="0"/>
              <a:t>4</a:t>
            </a:r>
            <a:r>
              <a:rPr lang="cs-CZ" sz="3200" dirty="0" smtClean="0"/>
              <a:t>, vypařením</a:t>
            </a:r>
          </a:p>
          <a:p>
            <a:r>
              <a:rPr lang="cs-CZ" sz="3200" dirty="0" smtClean="0"/>
              <a:t>mořské vody</a:t>
            </a:r>
          </a:p>
          <a:p>
            <a:r>
              <a:rPr lang="cs-CZ" sz="3200" dirty="0" smtClean="0"/>
              <a:t>Baryt BaSO</a:t>
            </a:r>
            <a:r>
              <a:rPr lang="cs-CZ" sz="1600" dirty="0" smtClean="0"/>
              <a:t>4</a:t>
            </a:r>
            <a:r>
              <a:rPr lang="cs-CZ" sz="3200" dirty="0" smtClean="0"/>
              <a:t>, barviva, </a:t>
            </a:r>
          </a:p>
          <a:p>
            <a:r>
              <a:rPr lang="cs-CZ" sz="3200" dirty="0" smtClean="0"/>
              <a:t>Pyrotechnika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7. Fosforečnany</a:t>
            </a:r>
          </a:p>
          <a:p>
            <a:r>
              <a:rPr lang="cs-CZ" sz="3200" dirty="0" smtClean="0"/>
              <a:t>Apatit Ca</a:t>
            </a:r>
            <a:r>
              <a:rPr lang="cs-CZ" sz="1600" dirty="0" smtClean="0"/>
              <a:t>3</a:t>
            </a:r>
            <a:r>
              <a:rPr lang="cs-CZ" sz="3200" dirty="0" smtClean="0"/>
              <a:t>(PO</a:t>
            </a:r>
            <a:r>
              <a:rPr lang="cs-CZ" sz="1600" dirty="0" smtClean="0"/>
              <a:t>4</a:t>
            </a:r>
            <a:r>
              <a:rPr lang="cs-CZ" sz="3200" dirty="0" smtClean="0"/>
              <a:t>)</a:t>
            </a:r>
            <a:r>
              <a:rPr lang="cs-CZ" sz="1600" dirty="0" smtClean="0"/>
              <a:t>2</a:t>
            </a:r>
            <a:r>
              <a:rPr lang="cs-CZ" sz="3200" dirty="0" smtClean="0"/>
              <a:t> – zdroj fosforu, usazený z moří</a:t>
            </a:r>
          </a:p>
          <a:p>
            <a:r>
              <a:rPr lang="cs-CZ" sz="3200" dirty="0" smtClean="0"/>
              <a:t>Tyrkys - drahokam</a:t>
            </a:r>
            <a:endParaRPr lang="cs-CZ" sz="3200" dirty="0"/>
          </a:p>
        </p:txBody>
      </p:sp>
      <p:pic>
        <p:nvPicPr>
          <p:cNvPr id="22530" name="Picture 2" descr="SÁDROV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419" y="0"/>
            <a:ext cx="3765581" cy="2236756"/>
          </a:xfrm>
          <a:prstGeom prst="rect">
            <a:avLst/>
          </a:prstGeom>
          <a:noFill/>
        </p:spPr>
      </p:pic>
      <p:pic>
        <p:nvPicPr>
          <p:cNvPr id="22532" name="Picture 4" descr="Tyrkys - popis kamene - Vestirna.com On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2952328" cy="295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548680"/>
            <a:ext cx="6048672" cy="550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8. Křemičitany</a:t>
            </a:r>
          </a:p>
          <a:p>
            <a:r>
              <a:rPr lang="cs-CZ" sz="3200" dirty="0" smtClean="0"/>
              <a:t>Olivín – zelený drahokam</a:t>
            </a:r>
          </a:p>
          <a:p>
            <a:r>
              <a:rPr lang="cs-CZ" sz="3200" dirty="0" smtClean="0"/>
              <a:t>Granát – červený</a:t>
            </a:r>
          </a:p>
          <a:p>
            <a:r>
              <a:rPr lang="cs-CZ" sz="3200" dirty="0" smtClean="0"/>
              <a:t>Turmalín – černý</a:t>
            </a:r>
          </a:p>
          <a:p>
            <a:r>
              <a:rPr lang="cs-CZ" sz="3200" dirty="0" smtClean="0"/>
              <a:t>Augit +Amfibol</a:t>
            </a:r>
          </a:p>
          <a:p>
            <a:r>
              <a:rPr lang="cs-CZ" sz="3200" dirty="0" smtClean="0"/>
              <a:t>součást vyvřelých</a:t>
            </a:r>
          </a:p>
          <a:p>
            <a:r>
              <a:rPr lang="cs-CZ" sz="3200" dirty="0" smtClean="0"/>
              <a:t>Hornin</a:t>
            </a:r>
          </a:p>
          <a:p>
            <a:r>
              <a:rPr lang="cs-CZ" sz="3200" dirty="0" smtClean="0"/>
              <a:t>Slídy – světlá (biotit)</a:t>
            </a:r>
          </a:p>
          <a:p>
            <a:r>
              <a:rPr lang="cs-CZ" sz="3200" dirty="0" smtClean="0"/>
              <a:t>tmavá (muskovit), součást hornin</a:t>
            </a:r>
          </a:p>
          <a:p>
            <a:r>
              <a:rPr lang="cs-CZ" sz="3200" dirty="0" smtClean="0"/>
              <a:t>Živec, v horninách</a:t>
            </a:r>
          </a:p>
          <a:p>
            <a:r>
              <a:rPr lang="cs-CZ" sz="3200" dirty="0" smtClean="0"/>
              <a:t>Mastek – měkký materiál</a:t>
            </a:r>
          </a:p>
        </p:txBody>
      </p:sp>
      <p:pic>
        <p:nvPicPr>
          <p:cNvPr id="23554" name="Picture 2" descr="OLIVÍN náramek sekan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767" y="0"/>
            <a:ext cx="2088233" cy="2081572"/>
          </a:xfrm>
          <a:prstGeom prst="rect">
            <a:avLst/>
          </a:prstGeom>
          <a:noFill/>
        </p:spPr>
      </p:pic>
      <p:pic>
        <p:nvPicPr>
          <p:cNvPr id="23556" name="Picture 4" descr="Fler MAG: Milujete granáty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00808"/>
            <a:ext cx="2592288" cy="1599598"/>
          </a:xfrm>
          <a:prstGeom prst="rect">
            <a:avLst/>
          </a:prstGeom>
          <a:noFill/>
        </p:spPr>
      </p:pic>
      <p:sp>
        <p:nvSpPr>
          <p:cNvPr id="23558" name="AutoShape 6" descr="Zbrane 2. svetovej vojny - Graná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3560" name="Picture 8" descr="Zbrane 2. svetovej vojny - Graná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44824"/>
            <a:ext cx="1572310" cy="117923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164288" y="206084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NE!!!</a:t>
            </a:r>
            <a:endParaRPr lang="cs-CZ" sz="4400" b="1" dirty="0">
              <a:solidFill>
                <a:srgbClr val="FF0000"/>
              </a:solidFill>
            </a:endParaRPr>
          </a:p>
        </p:txBody>
      </p:sp>
      <p:pic>
        <p:nvPicPr>
          <p:cNvPr id="23562" name="Picture 10" descr="Biot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3714750"/>
            <a:ext cx="314325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jvětší diamant světa - Cullin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4952237" cy="3284984"/>
          </a:xfrm>
          <a:prstGeom prst="rect">
            <a:avLst/>
          </a:prstGeom>
          <a:noFill/>
        </p:spPr>
      </p:pic>
      <p:pic>
        <p:nvPicPr>
          <p:cNvPr id="1028" name="Picture 4" descr="devět velkých diamantů z Cullina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5292080" cy="3287006"/>
          </a:xfrm>
          <a:prstGeom prst="rect">
            <a:avLst/>
          </a:prstGeom>
          <a:noFill/>
        </p:spPr>
      </p:pic>
      <p:pic>
        <p:nvPicPr>
          <p:cNvPr id="1030" name="Picture 6" descr="Diamant Orlov vyniká čistotou a brusem do tvaru květu růž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3284984"/>
            <a:ext cx="3725632" cy="3573016"/>
          </a:xfrm>
          <a:prstGeom prst="rect">
            <a:avLst/>
          </a:prstGeom>
          <a:noFill/>
        </p:spPr>
      </p:pic>
      <p:pic>
        <p:nvPicPr>
          <p:cNvPr id="1032" name="Picture 8" descr="Historie velkých diamantů | Jaspis.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284984"/>
            <a:ext cx="3465826" cy="3573016"/>
          </a:xfrm>
          <a:prstGeom prst="rect">
            <a:avLst/>
          </a:prstGeom>
          <a:noFill/>
        </p:spPr>
      </p:pic>
      <p:pic>
        <p:nvPicPr>
          <p:cNvPr id="1036" name="Picture 12" descr="Sancy (diamant) — Wikipé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1958" y="3284984"/>
            <a:ext cx="2782042" cy="357301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51520" y="27089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FF00"/>
                </a:solidFill>
              </a:rPr>
              <a:t>Cullinan</a:t>
            </a:r>
            <a:r>
              <a:rPr lang="cs-CZ" sz="2400" b="1" dirty="0" smtClean="0">
                <a:solidFill>
                  <a:srgbClr val="FFFF00"/>
                </a:solidFill>
              </a:rPr>
              <a:t>    3 106 karátů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83968" y="1700808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Rozřezán  a vybroušen na 9 briliantů 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75656" y="350100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FF00"/>
                </a:solidFill>
              </a:rPr>
              <a:t>Orloff</a:t>
            </a:r>
            <a:r>
              <a:rPr lang="cs-CZ" sz="2400" b="1" dirty="0" smtClean="0">
                <a:solidFill>
                  <a:srgbClr val="FFFF00"/>
                </a:solidFill>
              </a:rPr>
              <a:t>                 </a:t>
            </a:r>
            <a:r>
              <a:rPr lang="cs-CZ" sz="2400" b="1" dirty="0" err="1" smtClean="0">
                <a:solidFill>
                  <a:srgbClr val="FFFF00"/>
                </a:solidFill>
              </a:rPr>
              <a:t>Koh</a:t>
            </a:r>
            <a:r>
              <a:rPr lang="cs-CZ" sz="2400" b="1" dirty="0" smtClean="0">
                <a:solidFill>
                  <a:srgbClr val="FFFF00"/>
                </a:solidFill>
              </a:rPr>
              <a:t>-i-</a:t>
            </a:r>
            <a:r>
              <a:rPr lang="cs-CZ" sz="2400" b="1" dirty="0" err="1" smtClean="0">
                <a:solidFill>
                  <a:srgbClr val="FFFF00"/>
                </a:solidFill>
              </a:rPr>
              <a:t>Noor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16216" y="630932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FF00"/>
                </a:solidFill>
              </a:rPr>
              <a:t>Sancy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67744" y="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Nejznámější  diamanty</a:t>
            </a:r>
            <a:endParaRPr lang="cs-CZ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409</Words>
  <Application>Microsoft Office PowerPoint</Application>
  <PresentationFormat>Předvádění na obrazovce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Minerály dělení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Minerály dělení</dc:title>
  <dc:creator>Luděk</dc:creator>
  <cp:lastModifiedBy>Luděk</cp:lastModifiedBy>
  <cp:revision>25</cp:revision>
  <dcterms:created xsi:type="dcterms:W3CDTF">2020-07-25T06:53:34Z</dcterms:created>
  <dcterms:modified xsi:type="dcterms:W3CDTF">2020-09-28T08:43:14Z</dcterms:modified>
</cp:coreProperties>
</file>