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1" r:id="rId13"/>
    <p:sldId id="265" r:id="rId14"/>
    <p:sldId id="266" r:id="rId15"/>
    <p:sldId id="270" r:id="rId16"/>
    <p:sldId id="267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41C8-C9CB-490F-984B-7626C6EBBC72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3E89-61D1-4A64-BDF4-4B74271EF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ladá Boleslav: Český ráj - známý a neznámý - Tývka.cz I REGI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0768" y="0"/>
            <a:ext cx="10740852" cy="716056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Česká vysočina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4000" dirty="0" smtClean="0">
                <a:solidFill>
                  <a:srgbClr val="FFFF00"/>
                </a:solidFill>
              </a:rPr>
              <a:t>Česko-moravská soustava</a:t>
            </a:r>
          </a:p>
          <a:p>
            <a:pPr>
              <a:buFont typeface="Wingdings" pitchFamily="2" charset="2"/>
              <a:buChar char="Ø"/>
            </a:pPr>
            <a:r>
              <a:rPr lang="cs-CZ" sz="4000" dirty="0" smtClean="0">
                <a:solidFill>
                  <a:srgbClr val="FFFF00"/>
                </a:solidFill>
              </a:rPr>
              <a:t>Šumavská soustava</a:t>
            </a:r>
          </a:p>
          <a:p>
            <a:pPr>
              <a:buFont typeface="Wingdings" pitchFamily="2" charset="2"/>
              <a:buChar char="Ø"/>
            </a:pPr>
            <a:r>
              <a:rPr lang="cs-CZ" sz="4000" dirty="0" smtClean="0">
                <a:solidFill>
                  <a:srgbClr val="FFFF00"/>
                </a:solidFill>
              </a:rPr>
              <a:t>Krušnohorská soustava</a:t>
            </a:r>
          </a:p>
          <a:p>
            <a:pPr>
              <a:buFont typeface="Wingdings" pitchFamily="2" charset="2"/>
              <a:buChar char="Ø"/>
            </a:pPr>
            <a:r>
              <a:rPr lang="cs-CZ" sz="4000" dirty="0" smtClean="0">
                <a:solidFill>
                  <a:srgbClr val="FFFF00"/>
                </a:solidFill>
              </a:rPr>
              <a:t>Krkonošsko-jesenická soustava</a:t>
            </a:r>
          </a:p>
          <a:p>
            <a:pPr>
              <a:buFont typeface="Wingdings" pitchFamily="2" charset="2"/>
              <a:buChar char="Ø"/>
            </a:pPr>
            <a:r>
              <a:rPr lang="cs-CZ" sz="4000" dirty="0" err="1" smtClean="0">
                <a:solidFill>
                  <a:srgbClr val="FFFF00"/>
                </a:solidFill>
              </a:rPr>
              <a:t>Poberounská</a:t>
            </a:r>
            <a:r>
              <a:rPr lang="cs-CZ" sz="4000" dirty="0" smtClean="0">
                <a:solidFill>
                  <a:srgbClr val="FFFF00"/>
                </a:solidFill>
              </a:rPr>
              <a:t> soustava</a:t>
            </a:r>
          </a:p>
          <a:p>
            <a:pPr>
              <a:buFont typeface="Wingdings" pitchFamily="2" charset="2"/>
              <a:buChar char="Ø"/>
            </a:pPr>
            <a:r>
              <a:rPr lang="cs-CZ" sz="4000" dirty="0" smtClean="0">
                <a:solidFill>
                  <a:srgbClr val="FFFF00"/>
                </a:solidFill>
              </a:rPr>
              <a:t>Labská tabule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dirty="0" smtClean="0"/>
              <a:t>Krkonošsko-jesenická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Krkonošská oblast : Lužické hory (</a:t>
            </a:r>
            <a:r>
              <a:rPr lang="cs-CZ" dirty="0" err="1" smtClean="0">
                <a:solidFill>
                  <a:schemeClr val="bg1"/>
                </a:solidFill>
              </a:rPr>
              <a:t>Luž</a:t>
            </a:r>
            <a:r>
              <a:rPr lang="cs-CZ" dirty="0" smtClean="0">
                <a:solidFill>
                  <a:schemeClr val="bg1"/>
                </a:solidFill>
              </a:rPr>
              <a:t>), Jizerské hory (Smrk), Krkonoše (Sněžka)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Orlická oblast : Broumovská vrchovina, Orlické hory (Velká Deštná)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Jesenická oblast : Králický Sněžník (hranice úmoří), </a:t>
            </a:r>
            <a:r>
              <a:rPr lang="cs-CZ" dirty="0" err="1" smtClean="0">
                <a:solidFill>
                  <a:schemeClr val="bg1"/>
                </a:solidFill>
              </a:rPr>
              <a:t>Rychlebské</a:t>
            </a:r>
            <a:r>
              <a:rPr lang="cs-CZ" dirty="0" smtClean="0">
                <a:solidFill>
                  <a:schemeClr val="bg1"/>
                </a:solidFill>
              </a:rPr>
              <a:t> hory, Hrubý Jeseník (Praděd), Nízký Jeseník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ahov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3635"/>
            <a:ext cx="9174683" cy="54543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Nejvyšší hora České republiky  Sněžka má nadmořskou výšku  1603 m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dě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3084"/>
            <a:ext cx="9144000" cy="60849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Praděd má nadmořskou výšku 1491 m, je nejvyšší horou Hrubého Jeseníku, rozhledna na vrcholu je nejvyšší bodem  ČR (umělým)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Poberounská</a:t>
            </a:r>
            <a:r>
              <a:rPr lang="cs-CZ" dirty="0" smtClean="0"/>
              <a:t> soustava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Geologicky nejstarší část České vysočiny</a:t>
            </a:r>
          </a:p>
          <a:p>
            <a:r>
              <a:rPr lang="cs-CZ" dirty="0" smtClean="0"/>
              <a:t>Nachází se mezi Prahou a Plzní</a:t>
            </a:r>
          </a:p>
          <a:p>
            <a:r>
              <a:rPr lang="cs-CZ" dirty="0" smtClean="0"/>
              <a:t>Brdská oblast :Pražská plošina, Hořovická pahorkatina (</a:t>
            </a:r>
            <a:r>
              <a:rPr lang="cs-CZ" dirty="0" err="1" smtClean="0"/>
              <a:t>Černošice</a:t>
            </a:r>
            <a:r>
              <a:rPr lang="cs-CZ" dirty="0" smtClean="0"/>
              <a:t>), Brdská vrchovina (Hřebeny), Křivoklátská vrchovina</a:t>
            </a:r>
          </a:p>
          <a:p>
            <a:r>
              <a:rPr lang="cs-CZ" dirty="0" smtClean="0"/>
              <a:t>Plzeňská pahorkatina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560" y="0"/>
          <a:ext cx="11152287" cy="6858000"/>
        </p:xfrm>
        <a:graphic>
          <a:graphicData uri="http://schemas.openxmlformats.org/presentationml/2006/ole">
            <p:oleObj spid="_x0000_s1026" name="Dokument" r:id="rId3" imgW="5780231" imgH="3554408" progId="Word.Document.12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 rot="20587133">
            <a:off x="4392012" y="30944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Hořovická </a:t>
            </a:r>
            <a:r>
              <a:rPr lang="cs-CZ" b="1" dirty="0" err="1" smtClean="0"/>
              <a:t>pah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Pražská plošina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 rot="20406489">
            <a:off x="3807247" y="38414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Brdská vrchovina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9592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Plzeňská pahorkatina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 rot="19849202">
            <a:off x="3735039" y="2607902"/>
            <a:ext cx="21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Křivoklátská vrch.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9891" cy="68535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2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Vrcholová část </a:t>
            </a:r>
            <a:r>
              <a:rPr lang="cs-CZ" sz="2400" dirty="0" err="1" smtClean="0"/>
              <a:t>Brdů</a:t>
            </a:r>
            <a:r>
              <a:rPr lang="cs-CZ" sz="2400" dirty="0" smtClean="0"/>
              <a:t> nemá velké výškové rozdíly, rybníky v nadmořské výšce 600 m sloužily jako zásobárna vody pro hamry v podhůří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Česká tabule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Nejmladší část České vysočiny, zalita mořem</a:t>
            </a:r>
          </a:p>
          <a:p>
            <a:r>
              <a:rPr lang="cs-CZ" dirty="0" smtClean="0"/>
              <a:t>Osu tvoří řeka Labe</a:t>
            </a:r>
          </a:p>
          <a:p>
            <a:r>
              <a:rPr lang="cs-CZ" dirty="0" smtClean="0"/>
              <a:t>Na okrajích pahorkatiny : </a:t>
            </a:r>
            <a:r>
              <a:rPr lang="cs-CZ" dirty="0" err="1" smtClean="0"/>
              <a:t>Svitavská</a:t>
            </a:r>
            <a:r>
              <a:rPr lang="cs-CZ" dirty="0" smtClean="0"/>
              <a:t>, Jičínská a </a:t>
            </a:r>
            <a:r>
              <a:rPr lang="cs-CZ" dirty="0" err="1" smtClean="0"/>
              <a:t>Ralská</a:t>
            </a:r>
            <a:endParaRPr lang="cs-CZ" dirty="0" smtClean="0"/>
          </a:p>
          <a:p>
            <a:r>
              <a:rPr lang="cs-CZ" dirty="0" smtClean="0"/>
              <a:t>Podél Labe a Ohře sníženiny zvané tabule : Orlická, </a:t>
            </a:r>
            <a:r>
              <a:rPr lang="cs-CZ" dirty="0" err="1" smtClean="0"/>
              <a:t>Východolabská</a:t>
            </a:r>
            <a:r>
              <a:rPr lang="cs-CZ" dirty="0" smtClean="0"/>
              <a:t>, Středolabská, Jizerská a </a:t>
            </a:r>
            <a:r>
              <a:rPr lang="cs-CZ" dirty="0" err="1" smtClean="0"/>
              <a:t>Dolnooharská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lrB5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99"/>
            <a:ext cx="9144000" cy="51435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Pískovcové skály České tabule jsou </a:t>
            </a:r>
            <a:r>
              <a:rPr lang="cs-CZ" sz="2400" smtClean="0"/>
              <a:t>pozůstatkem druhohorního </a:t>
            </a:r>
            <a:r>
              <a:rPr lang="cs-CZ" sz="2400" dirty="0" smtClean="0"/>
              <a:t>moře, v pozadí  doklad sopečné činnosti, čedičové sloupce hradu Trosky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00px-CZE_geomor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5006" cy="682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Česko-moravská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Vymezena městy Praha, České Budějovice, Brno a Olomouc</a:t>
            </a:r>
          </a:p>
          <a:p>
            <a:r>
              <a:rPr lang="cs-CZ" dirty="0" smtClean="0"/>
              <a:t>Převážně kerného původu</a:t>
            </a:r>
          </a:p>
          <a:p>
            <a:r>
              <a:rPr lang="cs-CZ" dirty="0" smtClean="0"/>
              <a:t>Středočeská pahorkatina, tvrdé horniny, hluboká údolí řek</a:t>
            </a:r>
          </a:p>
          <a:p>
            <a:r>
              <a:rPr lang="cs-CZ" dirty="0" smtClean="0"/>
              <a:t>Českomoravská vrchovina (Javořice)</a:t>
            </a:r>
          </a:p>
          <a:p>
            <a:r>
              <a:rPr lang="cs-CZ" dirty="0" smtClean="0"/>
              <a:t>Brněnská vrchovina (součástí Moravský kras)</a:t>
            </a:r>
          </a:p>
          <a:p>
            <a:r>
              <a:rPr lang="cs-CZ" dirty="0" smtClean="0"/>
              <a:t>Jihočeské pánve (Třeboňská a Budějovická) v minulosti jezero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HKO Třeboň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FF00"/>
                </a:solidFill>
              </a:rPr>
              <a:t>Třeboňská pánev</a:t>
            </a:r>
            <a:endParaRPr lang="cs-CZ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ahov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6789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39752" y="34290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Středočeská </a:t>
            </a:r>
            <a:r>
              <a:rPr lang="cs-CZ" b="1" dirty="0" err="1" smtClean="0"/>
              <a:t>pah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41490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Českomoravská vrch.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9792" y="465313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Jihočeské pánve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55776" y="53732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Novohradské hory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3651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Brněnská vrch. 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75656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Šumava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92494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Český les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 rot="20465820">
            <a:off x="576225" y="130958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Krušné hory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 rot="20306096">
            <a:off x="718233" y="144576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Podkrušnohorské pánve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 rot="20298477">
            <a:off x="639185" y="1913146"/>
            <a:ext cx="220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Karlovarská vrch.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 rot="1939741">
            <a:off x="3915735" y="1497496"/>
            <a:ext cx="230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Krkonošská oblast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 rot="3829477">
            <a:off x="5139015" y="2666344"/>
            <a:ext cx="161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Orlická oblast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516216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Jesenická oblast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Šumavská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Kerného původu, ukloněna mírně do vnitrozemí, strmý svah mimo naše území</a:t>
            </a:r>
          </a:p>
          <a:p>
            <a:r>
              <a:rPr lang="cs-CZ" dirty="0" smtClean="0"/>
              <a:t>Novohradské hory</a:t>
            </a:r>
          </a:p>
          <a:p>
            <a:r>
              <a:rPr lang="cs-CZ" dirty="0" smtClean="0"/>
              <a:t>Šumava , nejvyšší hora </a:t>
            </a:r>
            <a:r>
              <a:rPr lang="cs-CZ" dirty="0" err="1" smtClean="0"/>
              <a:t>Plechý</a:t>
            </a:r>
            <a:r>
              <a:rPr lang="cs-CZ" dirty="0" smtClean="0"/>
              <a:t>, v SRN Velký Javor (</a:t>
            </a:r>
            <a:r>
              <a:rPr lang="cs-CZ" dirty="0" err="1" smtClean="0"/>
              <a:t>Gr</a:t>
            </a:r>
            <a:r>
              <a:rPr lang="cs-CZ" dirty="0" smtClean="0"/>
              <a:t>. </a:t>
            </a:r>
            <a:r>
              <a:rPr lang="cs-CZ" dirty="0" err="1" smtClean="0"/>
              <a:t>Arber</a:t>
            </a:r>
            <a:r>
              <a:rPr lang="cs-CZ" dirty="0" smtClean="0"/>
              <a:t>), řada jezer, NP + CHKO</a:t>
            </a:r>
          </a:p>
          <a:p>
            <a:r>
              <a:rPr lang="cs-CZ" dirty="0" smtClean="0"/>
              <a:t>Český les  (</a:t>
            </a:r>
            <a:r>
              <a:rPr lang="cs-CZ" dirty="0" err="1" smtClean="0"/>
              <a:t>Čerchov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ilipova Hu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Horské pláně Šumava – Filipova huť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Krušnohorská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Krušné </a:t>
            </a:r>
            <a:r>
              <a:rPr lang="cs-CZ" dirty="0" smtClean="0"/>
              <a:t>hory (Klínovec), </a:t>
            </a:r>
            <a:r>
              <a:rPr lang="cs-CZ" dirty="0" err="1" smtClean="0"/>
              <a:t>hrásť</a:t>
            </a:r>
            <a:r>
              <a:rPr lang="cs-CZ" dirty="0" smtClean="0"/>
              <a:t>, západ Smrčiny, východ Děčínská vrchovina</a:t>
            </a:r>
          </a:p>
          <a:p>
            <a:r>
              <a:rPr lang="cs-CZ" dirty="0" smtClean="0"/>
              <a:t>Podkrušnohorské pánve, Chebská,Sokolovská a Mostecká (v třetihorách jezero - uhlí), sopečná pohoří </a:t>
            </a:r>
            <a:r>
              <a:rPr lang="cs-CZ" dirty="0" err="1" smtClean="0"/>
              <a:t>Doupovské</a:t>
            </a:r>
            <a:r>
              <a:rPr lang="cs-CZ" dirty="0" smtClean="0"/>
              <a:t> hory a České středohoří (termální a minerální prameny)</a:t>
            </a:r>
          </a:p>
          <a:p>
            <a:r>
              <a:rPr lang="cs-CZ" dirty="0" smtClean="0"/>
              <a:t>Karlovarská vrchovina – Slavkovský les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58354" cy="5176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394</Words>
  <Application>Microsoft Office PowerPoint</Application>
  <PresentationFormat>Předvádění na obrazovce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Dokument</vt:lpstr>
      <vt:lpstr>Snímek 1</vt:lpstr>
      <vt:lpstr>Snímek 2</vt:lpstr>
      <vt:lpstr>Česko-moravská soustava</vt:lpstr>
      <vt:lpstr>Snímek 4</vt:lpstr>
      <vt:lpstr>Snímek 5</vt:lpstr>
      <vt:lpstr>Šumavská soustava</vt:lpstr>
      <vt:lpstr>Snímek 7</vt:lpstr>
      <vt:lpstr>Krušnohorská soustava</vt:lpstr>
      <vt:lpstr>Snímek 9</vt:lpstr>
      <vt:lpstr>Krkonošsko-jesenická soustava</vt:lpstr>
      <vt:lpstr>Snímek 11</vt:lpstr>
      <vt:lpstr>Snímek 12</vt:lpstr>
      <vt:lpstr>Poberounská soustava</vt:lpstr>
      <vt:lpstr>Snímek 14</vt:lpstr>
      <vt:lpstr>Snímek 15</vt:lpstr>
      <vt:lpstr>Česká tabule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vysočina</dc:title>
  <dc:creator>Úďa</dc:creator>
  <cp:lastModifiedBy>Luděk</cp:lastModifiedBy>
  <cp:revision>20</cp:revision>
  <dcterms:created xsi:type="dcterms:W3CDTF">2015-07-17T12:41:15Z</dcterms:created>
  <dcterms:modified xsi:type="dcterms:W3CDTF">2020-07-31T17:35:55Z</dcterms:modified>
</cp:coreProperties>
</file>