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62" r:id="rId6"/>
    <p:sldId id="263" r:id="rId7"/>
    <p:sldId id="265" r:id="rId8"/>
    <p:sldId id="271" r:id="rId9"/>
    <p:sldId id="264" r:id="rId10"/>
    <p:sldId id="269" r:id="rId11"/>
    <p:sldId id="259" r:id="rId12"/>
    <p:sldId id="260" r:id="rId13"/>
    <p:sldId id="268" r:id="rId14"/>
    <p:sldId id="270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94660"/>
  </p:normalViewPr>
  <p:slideViewPr>
    <p:cSldViewPr showGuides="1">
      <p:cViewPr varScale="1">
        <p:scale>
          <a:sx n="42" d="100"/>
          <a:sy n="42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8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1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7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1323-B674-455B-B22F-F32DEED50E08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755C-193B-41B7-B775-747B36708D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85424" y="4125880"/>
            <a:ext cx="877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39205" y="4125880"/>
            <a:ext cx="52655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Přírodověda </a:t>
            </a:r>
          </a:p>
          <a:p>
            <a:pPr algn="ctr"/>
            <a:r>
              <a:rPr lang="cs-CZ" sz="6000" b="1" dirty="0" smtClean="0"/>
              <a:t> </a:t>
            </a:r>
            <a:r>
              <a:rPr lang="cs-CZ" sz="6000" b="1" cap="all" dirty="0" smtClean="0"/>
              <a:t>Půda</a:t>
            </a:r>
            <a:r>
              <a:rPr lang="cs-CZ" sz="6000" b="1" dirty="0" smtClean="0"/>
              <a:t> </a:t>
            </a:r>
          </a:p>
          <a:p>
            <a:pPr algn="ctr"/>
            <a:r>
              <a:rPr lang="cs-CZ" sz="3200" b="1" dirty="0" smtClean="0"/>
              <a:t>5. ročník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833774"/>
            <a:ext cx="3942481" cy="26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5021" y="870806"/>
            <a:ext cx="5170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Nezbytnou </a:t>
            </a:r>
            <a:r>
              <a:rPr lang="cs-CZ" sz="3200" dirty="0"/>
              <a:t>součástí půdy </a:t>
            </a:r>
            <a:r>
              <a:rPr lang="cs-CZ" sz="3200" dirty="0" smtClean="0"/>
              <a:t>jsou 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113462" y="1343587"/>
            <a:ext cx="6356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které </a:t>
            </a:r>
            <a:r>
              <a:rPr lang="cs-CZ" sz="3200" dirty="0"/>
              <a:t>rozkládají odumřelá těla </a:t>
            </a:r>
            <a:r>
              <a:rPr lang="cs-CZ" sz="3200" dirty="0" smtClean="0"/>
              <a:t>rostlin 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14130" y="1343587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858681" y="1343587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,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175021" y="2633163"/>
            <a:ext cx="20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Vytváří tak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3481394" y="2618909"/>
            <a:ext cx="438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(</a:t>
            </a:r>
            <a:r>
              <a:rPr lang="cs-CZ" sz="3200" dirty="0"/>
              <a:t>nejúrodnější část </a:t>
            </a:r>
            <a:r>
              <a:rPr lang="cs-CZ" sz="3200" dirty="0" smtClean="0"/>
              <a:t>půdy).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175021" y="4079784"/>
            <a:ext cx="699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Půda </a:t>
            </a:r>
            <a:r>
              <a:rPr lang="cs-CZ" sz="3200" dirty="0"/>
              <a:t>obsahuje nejen důležité živiny, ale </a:t>
            </a:r>
            <a:r>
              <a:rPr lang="cs-CZ" sz="3200" dirty="0" smtClean="0"/>
              <a:t>i</a:t>
            </a:r>
            <a:endParaRPr lang="cs-CZ" sz="3200" dirty="0"/>
          </a:p>
        </p:txBody>
      </p:sp>
      <p:sp>
        <p:nvSpPr>
          <p:cNvPr id="9" name="Obdélník 8"/>
          <p:cNvSpPr/>
          <p:nvPr/>
        </p:nvSpPr>
        <p:spPr>
          <a:xfrm>
            <a:off x="175021" y="3357950"/>
            <a:ext cx="877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Čím </a:t>
            </a:r>
            <a:r>
              <a:rPr lang="cs-CZ" sz="3200" dirty="0"/>
              <a:t>je humusu v půdě více, tím je </a:t>
            </a:r>
            <a:r>
              <a:rPr lang="cs-CZ" sz="3200" dirty="0" smtClean="0"/>
              <a:t>půda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5247075" y="870805"/>
            <a:ext cx="2908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…………………..…..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466177" y="1343586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…………..</a:t>
            </a:r>
            <a:endParaRPr lang="cs-CZ" sz="3200" dirty="0"/>
          </a:p>
        </p:txBody>
      </p:sp>
      <p:sp>
        <p:nvSpPr>
          <p:cNvPr id="13" name="Obdélník 12"/>
          <p:cNvSpPr/>
          <p:nvPr/>
        </p:nvSpPr>
        <p:spPr>
          <a:xfrm>
            <a:off x="214130" y="1894437"/>
            <a:ext cx="20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  <a:r>
              <a:rPr lang="cs-CZ" sz="3200" dirty="0" smtClean="0"/>
              <a:t> živočichů.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2113462" y="2619309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…………..</a:t>
            </a:r>
            <a:endParaRPr lang="cs-CZ" sz="3200" dirty="0"/>
          </a:p>
        </p:txBody>
      </p:sp>
      <p:sp>
        <p:nvSpPr>
          <p:cNvPr id="15" name="Obdélník 14"/>
          <p:cNvSpPr/>
          <p:nvPr/>
        </p:nvSpPr>
        <p:spPr>
          <a:xfrm>
            <a:off x="6835304" y="3357704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……………..</a:t>
            </a:r>
            <a:endParaRPr lang="cs-CZ" sz="3200" dirty="0"/>
          </a:p>
        </p:txBody>
      </p:sp>
      <p:sp>
        <p:nvSpPr>
          <p:cNvPr id="16" name="Obdélník 15"/>
          <p:cNvSpPr/>
          <p:nvPr/>
        </p:nvSpPr>
        <p:spPr>
          <a:xfrm>
            <a:off x="8490595" y="3357703"/>
            <a:ext cx="28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048527" y="4079783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…………..</a:t>
            </a:r>
            <a:endParaRPr lang="cs-CZ" sz="3200" dirty="0"/>
          </a:p>
        </p:txBody>
      </p:sp>
      <p:sp>
        <p:nvSpPr>
          <p:cNvPr id="18" name="Obdélník 17"/>
          <p:cNvSpPr/>
          <p:nvPr/>
        </p:nvSpPr>
        <p:spPr>
          <a:xfrm>
            <a:off x="214130" y="4644425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2800" dirty="0"/>
          </a:p>
        </p:txBody>
      </p:sp>
      <p:sp>
        <p:nvSpPr>
          <p:cNvPr id="19" name="Obdélník 18"/>
          <p:cNvSpPr/>
          <p:nvPr/>
        </p:nvSpPr>
        <p:spPr>
          <a:xfrm>
            <a:off x="572703" y="4644424"/>
            <a:ext cx="253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…………………...</a:t>
            </a:r>
            <a:endParaRPr lang="cs-CZ" sz="3200" dirty="0"/>
          </a:p>
        </p:txBody>
      </p:sp>
      <p:sp>
        <p:nvSpPr>
          <p:cNvPr id="20" name="Obdélník 19"/>
          <p:cNvSpPr/>
          <p:nvPr/>
        </p:nvSpPr>
        <p:spPr>
          <a:xfrm>
            <a:off x="2878612" y="4644422"/>
            <a:ext cx="28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75021" y="98175"/>
            <a:ext cx="69547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b="1" dirty="0" smtClean="0"/>
              <a:t>Do textu doplň slova z nápovědy: </a:t>
            </a:r>
            <a:r>
              <a:rPr lang="cs-CZ" sz="3200" b="1" dirty="0"/>
              <a:t>ř</a:t>
            </a:r>
            <a:r>
              <a:rPr lang="cs-CZ" sz="3200" b="1" dirty="0" smtClean="0"/>
              <a:t>ešení</a:t>
            </a:r>
            <a:endParaRPr lang="cs-CZ" sz="3200" b="1" dirty="0"/>
          </a:p>
        </p:txBody>
      </p:sp>
      <p:sp>
        <p:nvSpPr>
          <p:cNvPr id="23" name="Obdélník 22"/>
          <p:cNvSpPr/>
          <p:nvPr/>
        </p:nvSpPr>
        <p:spPr>
          <a:xfrm>
            <a:off x="223762" y="5364215"/>
            <a:ext cx="8736866" cy="135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16242" y="6088331"/>
            <a:ext cx="279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bakterie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7532115" y="5476415"/>
            <a:ext cx="1247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houby</a:t>
            </a:r>
            <a:endParaRPr lang="cs-CZ" sz="3200" dirty="0"/>
          </a:p>
        </p:txBody>
      </p:sp>
      <p:sp>
        <p:nvSpPr>
          <p:cNvPr id="26" name="Obdélník 25"/>
          <p:cNvSpPr/>
          <p:nvPr/>
        </p:nvSpPr>
        <p:spPr>
          <a:xfrm>
            <a:off x="5607344" y="5458386"/>
            <a:ext cx="1410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humus</a:t>
            </a:r>
            <a:endParaRPr lang="cs-CZ" sz="3200" dirty="0"/>
          </a:p>
        </p:txBody>
      </p:sp>
      <p:sp>
        <p:nvSpPr>
          <p:cNvPr id="27" name="Obdélník 26"/>
          <p:cNvSpPr/>
          <p:nvPr/>
        </p:nvSpPr>
        <p:spPr>
          <a:xfrm>
            <a:off x="2955382" y="5476416"/>
            <a:ext cx="176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úrodnější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394148" y="5454515"/>
            <a:ext cx="229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vodu</a:t>
            </a:r>
            <a:endParaRPr lang="cs-CZ" sz="3200" dirty="0"/>
          </a:p>
        </p:txBody>
      </p:sp>
      <p:sp>
        <p:nvSpPr>
          <p:cNvPr id="29" name="Obdélník 28"/>
          <p:cNvSpPr/>
          <p:nvPr/>
        </p:nvSpPr>
        <p:spPr>
          <a:xfrm>
            <a:off x="4887035" y="6088332"/>
            <a:ext cx="248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vzduch</a:t>
            </a:r>
            <a:endParaRPr lang="cs-CZ" sz="3200" dirty="0"/>
          </a:p>
        </p:txBody>
      </p:sp>
      <p:sp>
        <p:nvSpPr>
          <p:cNvPr id="30" name="Obdélník 29"/>
          <p:cNvSpPr/>
          <p:nvPr/>
        </p:nvSpPr>
        <p:spPr>
          <a:xfrm>
            <a:off x="5266921" y="868773"/>
            <a:ext cx="279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  <a:r>
              <a:rPr lang="cs-CZ" sz="3200" b="1" dirty="0" smtClean="0"/>
              <a:t>ůdní bakterie</a:t>
            </a:r>
            <a:endParaRPr lang="cs-CZ" sz="3200" b="1" dirty="0"/>
          </a:p>
        </p:txBody>
      </p:sp>
      <p:sp>
        <p:nvSpPr>
          <p:cNvPr id="31" name="Obdélník 30"/>
          <p:cNvSpPr/>
          <p:nvPr/>
        </p:nvSpPr>
        <p:spPr>
          <a:xfrm>
            <a:off x="574170" y="1343587"/>
            <a:ext cx="1247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houby</a:t>
            </a:r>
            <a:endParaRPr lang="cs-CZ" sz="3200" b="1" dirty="0"/>
          </a:p>
        </p:txBody>
      </p:sp>
      <p:sp>
        <p:nvSpPr>
          <p:cNvPr id="32" name="Obdélník 31"/>
          <p:cNvSpPr/>
          <p:nvPr/>
        </p:nvSpPr>
        <p:spPr>
          <a:xfrm>
            <a:off x="2150066" y="2633163"/>
            <a:ext cx="1410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humus</a:t>
            </a:r>
            <a:endParaRPr lang="cs-CZ" sz="3200" b="1" dirty="0"/>
          </a:p>
        </p:txBody>
      </p:sp>
      <p:sp>
        <p:nvSpPr>
          <p:cNvPr id="33" name="Obdélník 32"/>
          <p:cNvSpPr/>
          <p:nvPr/>
        </p:nvSpPr>
        <p:spPr>
          <a:xfrm>
            <a:off x="6852028" y="3357702"/>
            <a:ext cx="176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úrodnější</a:t>
            </a:r>
            <a:endParaRPr lang="cs-CZ" sz="3200" b="1" dirty="0"/>
          </a:p>
        </p:txBody>
      </p:sp>
      <p:sp>
        <p:nvSpPr>
          <p:cNvPr id="34" name="Obdélník 33"/>
          <p:cNvSpPr/>
          <p:nvPr/>
        </p:nvSpPr>
        <p:spPr>
          <a:xfrm>
            <a:off x="7010326" y="4079782"/>
            <a:ext cx="229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  <a:r>
              <a:rPr lang="cs-CZ" sz="3200" b="1" dirty="0" smtClean="0"/>
              <a:t>ůdní vodu</a:t>
            </a:r>
            <a:endParaRPr lang="cs-CZ" sz="3200" b="1" dirty="0"/>
          </a:p>
        </p:txBody>
      </p:sp>
      <p:sp>
        <p:nvSpPr>
          <p:cNvPr id="35" name="Obdélník 34"/>
          <p:cNvSpPr/>
          <p:nvPr/>
        </p:nvSpPr>
        <p:spPr>
          <a:xfrm>
            <a:off x="614284" y="4644425"/>
            <a:ext cx="248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  <a:r>
              <a:rPr lang="cs-CZ" sz="3200" b="1" dirty="0" smtClean="0"/>
              <a:t>ůdní vzduch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9623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5100" r="26177" b="11407"/>
          <a:stretch/>
        </p:blipFill>
        <p:spPr bwMode="auto">
          <a:xfrm>
            <a:off x="1331816" y="1359349"/>
            <a:ext cx="6531429" cy="46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51620" y="393730"/>
            <a:ext cx="652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Nalejdi</a:t>
            </a:r>
            <a:r>
              <a:rPr lang="cs-CZ" sz="3600" b="1" dirty="0" smtClean="0"/>
              <a:t> </a:t>
            </a:r>
            <a:r>
              <a:rPr lang="cs-CZ" sz="3600" b="1" dirty="0" smtClean="0"/>
              <a:t>v </a:t>
            </a:r>
            <a:r>
              <a:rPr lang="cs-CZ" sz="3600" b="1" dirty="0" err="1" smtClean="0"/>
              <a:t>osmisměrce</a:t>
            </a:r>
            <a:r>
              <a:rPr lang="cs-CZ" sz="3600" b="1" dirty="0" smtClean="0"/>
              <a:t> názvy </a:t>
            </a:r>
            <a:r>
              <a:rPr lang="cs-CZ" sz="3600" b="1" dirty="0" smtClean="0"/>
              <a:t>půd.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56038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5100" r="26177" b="11407"/>
          <a:stretch/>
        </p:blipFill>
        <p:spPr bwMode="auto">
          <a:xfrm>
            <a:off x="1331815" y="1359348"/>
            <a:ext cx="6531429" cy="46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30172" y="393729"/>
            <a:ext cx="153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ŘEŠENÍ</a:t>
            </a:r>
            <a:endParaRPr lang="cs-CZ" sz="3600" b="1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1466655" y="1493785"/>
            <a:ext cx="3898233" cy="3735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71909" y="3361492"/>
            <a:ext cx="4365485" cy="7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697125" y="1493785"/>
            <a:ext cx="0" cy="4365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466655" y="5011459"/>
            <a:ext cx="3887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12762" y="5634245"/>
            <a:ext cx="4535359" cy="3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69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/>
          <p:cNvSpPr/>
          <p:nvPr/>
        </p:nvSpPr>
        <p:spPr>
          <a:xfrm>
            <a:off x="3020915" y="4071412"/>
            <a:ext cx="2832761" cy="6924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020915" y="2946862"/>
            <a:ext cx="2832761" cy="6924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697314" y="188640"/>
            <a:ext cx="547996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b="1" dirty="0" smtClean="0"/>
              <a:t>Zařaď jednotlivé součásti půdy </a:t>
            </a:r>
          </a:p>
          <a:p>
            <a:pPr algn="ctr"/>
            <a:r>
              <a:rPr lang="cs-CZ" sz="3200" b="1" dirty="0" smtClean="0"/>
              <a:t>do živé či neživé přírody.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35017" y="3000724"/>
            <a:ext cx="260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</a:t>
            </a:r>
            <a:r>
              <a:rPr lang="cs-CZ" sz="3200" b="1" dirty="0" smtClean="0"/>
              <a:t>eživá příroda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6196" y="4125274"/>
            <a:ext cx="218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živá příroda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1558" y="1617090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ůdní houby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2559" y="3000724"/>
            <a:ext cx="82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krtek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753" y="369322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písek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262" y="5149783"/>
            <a:ext cx="85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žížala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84208" y="5841791"/>
            <a:ext cx="172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sedmikráska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84208" y="4471650"/>
            <a:ext cx="79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voda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84208" y="2256907"/>
            <a:ext cx="14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krtonožka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84208" y="3000724"/>
            <a:ext cx="105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vzduch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8262" y="4447274"/>
            <a:ext cx="73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jetel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8262" y="2256906"/>
            <a:ext cx="114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křemen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16367" y="1582816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větralé horniny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8262" y="5841791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ůdní bakterie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084208" y="5149782"/>
            <a:ext cx="12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stonožka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84208" y="3693222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hřib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1930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/>
          <p:cNvSpPr/>
          <p:nvPr/>
        </p:nvSpPr>
        <p:spPr>
          <a:xfrm>
            <a:off x="3020915" y="4071412"/>
            <a:ext cx="2832761" cy="6924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020915" y="2946862"/>
            <a:ext cx="2832761" cy="6924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697314" y="188640"/>
            <a:ext cx="547996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b="1" dirty="0" smtClean="0"/>
              <a:t>Zařaď jednotlivé součásti půdy </a:t>
            </a:r>
          </a:p>
          <a:p>
            <a:pPr algn="ctr"/>
            <a:r>
              <a:rPr lang="cs-CZ" sz="3200" b="1" dirty="0" smtClean="0"/>
              <a:t>do živé či neživé přírody.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35017" y="3000724"/>
            <a:ext cx="260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</a:t>
            </a:r>
            <a:r>
              <a:rPr lang="cs-CZ" sz="3200" b="1" dirty="0" smtClean="0"/>
              <a:t>eživá příroda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6196" y="4125274"/>
            <a:ext cx="218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živá příroda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1558" y="1617090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ůdní houby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2559" y="3000724"/>
            <a:ext cx="82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krtek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753" y="369322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písek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262" y="5149783"/>
            <a:ext cx="85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žížala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84208" y="5841791"/>
            <a:ext cx="172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sedmikráska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84208" y="4471650"/>
            <a:ext cx="79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voda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84208" y="2256907"/>
            <a:ext cx="14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krtonožka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84208" y="3000724"/>
            <a:ext cx="105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vzduch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8262" y="4447274"/>
            <a:ext cx="73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jetel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8262" y="2256906"/>
            <a:ext cx="114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křemen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16367" y="1582816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větralé horniny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8262" y="5841791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ůdní bakterie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084208" y="5149782"/>
            <a:ext cx="128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stonožka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84208" y="3693222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hřib</a:t>
            </a:r>
            <a:endParaRPr lang="cs-CZ" sz="2400" dirty="0"/>
          </a:p>
        </p:txBody>
      </p:sp>
      <p:cxnSp>
        <p:nvCxnSpPr>
          <p:cNvPr id="22" name="Přímá spojnice 21"/>
          <p:cNvCxnSpPr>
            <a:stCxn id="5" idx="3"/>
          </p:cNvCxnSpPr>
          <p:nvPr/>
        </p:nvCxnSpPr>
        <p:spPr>
          <a:xfrm>
            <a:off x="2038899" y="1847923"/>
            <a:ext cx="1182951" cy="230696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stCxn id="14" idx="3"/>
          </p:cNvCxnSpPr>
          <p:nvPr/>
        </p:nvCxnSpPr>
        <p:spPr>
          <a:xfrm>
            <a:off x="1390691" y="2487739"/>
            <a:ext cx="1567340" cy="743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1004330" y="3235218"/>
            <a:ext cx="2016585" cy="107980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13" idx="3"/>
          </p:cNvCxnSpPr>
          <p:nvPr/>
        </p:nvCxnSpPr>
        <p:spPr>
          <a:xfrm flipH="1">
            <a:off x="982566" y="4431081"/>
            <a:ext cx="1975466" cy="24702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1240667" y="4591777"/>
            <a:ext cx="1816979" cy="8264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2149156" y="4710049"/>
            <a:ext cx="1197040" cy="113174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1034014" y="3462389"/>
            <a:ext cx="1986901" cy="525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113237" y="1799394"/>
            <a:ext cx="1953038" cy="1133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5382090" y="2532655"/>
            <a:ext cx="1724463" cy="153875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 flipV="1">
            <a:off x="5894955" y="3231556"/>
            <a:ext cx="1211599" cy="3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5894955" y="3878471"/>
            <a:ext cx="1230532" cy="4936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5779855" y="3498252"/>
            <a:ext cx="1326699" cy="1211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5739576" y="4674186"/>
            <a:ext cx="1344633" cy="73181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 flipV="1">
            <a:off x="5063329" y="4793231"/>
            <a:ext cx="2062158" cy="130871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1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1026" name="Picture 2" descr="Krtek východoamerický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2" y="2438890"/>
            <a:ext cx="4790747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2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Vznik půdy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693" y="1763815"/>
            <a:ext cx="9099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Půda vzniká postupným </a:t>
            </a:r>
            <a:r>
              <a:rPr lang="cs-CZ" sz="3200" b="1" dirty="0" smtClean="0"/>
              <a:t>zvětráváním</a:t>
            </a:r>
            <a:r>
              <a:rPr lang="cs-CZ" sz="3200" dirty="0" smtClean="0"/>
              <a:t> nerostů a hornin</a:t>
            </a:r>
          </a:p>
          <a:p>
            <a:r>
              <a:rPr lang="cs-CZ" sz="3200" dirty="0" smtClean="0"/>
              <a:t>a působením </a:t>
            </a:r>
            <a:r>
              <a:rPr lang="cs-CZ" sz="3200" b="1" dirty="0" smtClean="0"/>
              <a:t>půdních organizmů</a:t>
            </a:r>
            <a:r>
              <a:rPr lang="cs-CZ" sz="3200" dirty="0" smtClean="0"/>
              <a:t>.</a:t>
            </a:r>
          </a:p>
        </p:txBody>
      </p:sp>
      <p:pic>
        <p:nvPicPr>
          <p:cNvPr id="8194" name="Picture 2" descr="C:\Users\uzivatel\Desktop\obrázky\půda vzn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3088705"/>
            <a:ext cx="5535616" cy="35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3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7952" y="4356480"/>
            <a:ext cx="8982550" cy="24116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271" y="98630"/>
            <a:ext cx="3229110" cy="585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/>
              <a:t>SLOŽENÍ PŮDY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5325" y="80258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 smtClean="0"/>
              <a:t>humus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5368" y="1325805"/>
            <a:ext cx="2626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v</a:t>
            </a:r>
            <a:r>
              <a:rPr lang="cs-CZ" sz="2800" b="1" dirty="0" smtClean="0"/>
              <a:t>lastní půda 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5325" y="1849025"/>
            <a:ext cx="418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p</a:t>
            </a:r>
            <a:r>
              <a:rPr lang="cs-CZ" sz="2800" b="1" dirty="0" smtClean="0"/>
              <a:t>ůvodní pevná hornina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5368" y="2362962"/>
            <a:ext cx="247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p</a:t>
            </a:r>
            <a:r>
              <a:rPr lang="cs-CZ" sz="2800" b="1" dirty="0" smtClean="0"/>
              <a:t>ůdní voda 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5325" y="2886182"/>
            <a:ext cx="277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p</a:t>
            </a:r>
            <a:r>
              <a:rPr lang="cs-CZ" sz="2800" b="1" dirty="0" smtClean="0"/>
              <a:t>ůdní vzduch 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5325" y="3441342"/>
            <a:ext cx="300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b="1" dirty="0"/>
              <a:t>ž</a:t>
            </a:r>
            <a:r>
              <a:rPr lang="cs-CZ" sz="2800" b="1" dirty="0" smtClean="0"/>
              <a:t>ivé organizmy  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94253" y="802585"/>
            <a:ext cx="37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vrchní tmavá část půdy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14401" y="1325805"/>
            <a:ext cx="616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převážně zvětralé části nerostů a hornin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73750" y="1849025"/>
            <a:ext cx="264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dirty="0"/>
              <a:t>n</a:t>
            </a:r>
            <a:r>
              <a:rPr lang="cs-CZ" sz="2800" dirty="0" smtClean="0"/>
              <a:t>ejhlubší vrstva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27435" y="2362962"/>
            <a:ext cx="571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podzemní a prosakující dešťová voda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26841" y="3458755"/>
            <a:ext cx="4806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půdní bakterie, houby, rostliny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a živočichové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898534" y="2886182"/>
            <a:ext cx="4594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důležitý pro půdní organizmy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5368" y="4886012"/>
            <a:ext cx="37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vrchní tmavá část půdy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5325" y="5776027"/>
            <a:ext cx="616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převážně zvětralé části nerostů a hornin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056049" y="4600461"/>
            <a:ext cx="264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dirty="0"/>
              <a:t>n</a:t>
            </a:r>
            <a:r>
              <a:rPr lang="cs-CZ" sz="2800" dirty="0" smtClean="0"/>
              <a:t>ejhlubší vrstva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7560" y="6212632"/>
            <a:ext cx="571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podzemní a prosakující dešťová voda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6680" y="4473031"/>
            <a:ext cx="4594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důležitý pro půdní organizmy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57560" y="5300687"/>
            <a:ext cx="742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půdní bakterie, houby, rostliny a živočichové</a:t>
            </a:r>
            <a:endParaRPr lang="cs-CZ" sz="28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61006" y="4372521"/>
            <a:ext cx="8982549" cy="24116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93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zivatel\Desktop\obrázky\PŮD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68660"/>
            <a:ext cx="8000705" cy="60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6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1328" y="143635"/>
            <a:ext cx="3439725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Druhy půd: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86635" y="1302440"/>
            <a:ext cx="157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a) jílovitá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02170" y="1302440"/>
            <a:ext cx="151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b</a:t>
            </a:r>
            <a:r>
              <a:rPr lang="cs-CZ" sz="2800" b="1" dirty="0" smtClean="0"/>
              <a:t>) hlinitá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28986" y="4080763"/>
            <a:ext cx="149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c</a:t>
            </a:r>
            <a:r>
              <a:rPr lang="cs-CZ" sz="2800" b="1" dirty="0" smtClean="0"/>
              <a:t>) písčitá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76723" y="4092113"/>
            <a:ext cx="197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</a:t>
            </a:r>
            <a:r>
              <a:rPr lang="cs-CZ" sz="2800" b="1" dirty="0" smtClean="0"/>
              <a:t>) kamenitá</a:t>
            </a:r>
            <a:endParaRPr lang="cs-CZ" sz="2800" b="1" dirty="0"/>
          </a:p>
        </p:txBody>
      </p:sp>
      <p:pic>
        <p:nvPicPr>
          <p:cNvPr id="5122" name="Picture 2" descr="C:\Users\uzivatel\Desktop\obrázky\jí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1" y="1988840"/>
            <a:ext cx="266104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zivatel\Desktop\obrázky\píscita pud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4" y="4603983"/>
            <a:ext cx="2757735" cy="20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zivatel\Desktop\obrázky\kamenita puda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06" y="4615333"/>
            <a:ext cx="2721772" cy="20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zivatel\Desktop\obrázky\hlinita puda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43" y="1988840"/>
            <a:ext cx="2552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4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1328" y="143635"/>
            <a:ext cx="3439725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Typy půd: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920" y="1772348"/>
            <a:ext cx="2006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a) černozem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7920" y="3924055"/>
            <a:ext cx="212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b</a:t>
            </a:r>
            <a:r>
              <a:rPr lang="cs-CZ" sz="2800" b="1" dirty="0" smtClean="0"/>
              <a:t>) hnědozem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920" y="4854564"/>
            <a:ext cx="152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c</a:t>
            </a:r>
            <a:r>
              <a:rPr lang="cs-CZ" sz="2800" b="1" dirty="0" smtClean="0"/>
              <a:t>) podzol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944" y="3924055"/>
            <a:ext cx="454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nejrozšířenější typ půdy v ČR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31350" y="4854564"/>
            <a:ext cx="3056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málo úrodná půda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31176" y="1772348"/>
            <a:ext cx="301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nejúrodnější půda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11944" y="2329394"/>
            <a:ext cx="358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vysoký obsah humusu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31176" y="2970396"/>
            <a:ext cx="36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- vyskytuje se v nížinách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769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1650" y="254194"/>
            <a:ext cx="4410490" cy="146081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Jaký má půda význam?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1590" y="254194"/>
            <a:ext cx="4950549" cy="1931505"/>
          </a:xfrm>
        </p:spPr>
        <p:txBody>
          <a:bodyPr>
            <a:normAutofit/>
          </a:bodyPr>
          <a:lstStyle/>
          <a:p>
            <a:endParaRPr lang="cs-CZ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Význam půdy:</a:t>
            </a:r>
            <a:endParaRPr lang="cs-CZ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530" y="2185700"/>
            <a:ext cx="873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zdroj vody </a:t>
            </a:r>
            <a:r>
              <a:rPr lang="cs-CZ" sz="2800" dirty="0" smtClean="0"/>
              <a:t>a</a:t>
            </a:r>
            <a:r>
              <a:rPr lang="cs-CZ" sz="2800" b="1" dirty="0" smtClean="0"/>
              <a:t> živin </a:t>
            </a:r>
            <a:r>
              <a:rPr lang="cs-CZ" sz="2800" dirty="0" smtClean="0"/>
              <a:t>pro</a:t>
            </a:r>
            <a:r>
              <a:rPr lang="cs-CZ" sz="2800" b="1" dirty="0" smtClean="0"/>
              <a:t> rostliny </a:t>
            </a:r>
            <a:r>
              <a:rPr lang="cs-CZ" sz="2800" dirty="0" smtClean="0"/>
              <a:t>(čerpají je pomocí kořenů)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2065" y="3228287"/>
            <a:ext cx="6988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/>
              <a:t>zdroj živin </a:t>
            </a:r>
            <a:r>
              <a:rPr lang="cs-CZ" sz="2800" dirty="0" smtClean="0"/>
              <a:t>pro </a:t>
            </a:r>
            <a:r>
              <a:rPr lang="cs-CZ" sz="2800" b="1" dirty="0" smtClean="0"/>
              <a:t>houby </a:t>
            </a:r>
            <a:r>
              <a:rPr lang="cs-CZ" sz="2800" dirty="0" smtClean="0"/>
              <a:t>(čerpají je podhoubím)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530" y="4284095"/>
            <a:ext cx="8416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důležitá pro některé </a:t>
            </a:r>
            <a:r>
              <a:rPr lang="cs-CZ" sz="2800" b="1" dirty="0" smtClean="0"/>
              <a:t>živočichy</a:t>
            </a:r>
            <a:r>
              <a:rPr lang="cs-CZ" sz="2800" dirty="0" smtClean="0"/>
              <a:t> (mají v půdě své skrýše)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1529" y="5319210"/>
            <a:ext cx="8039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800" dirty="0"/>
              <a:t>p</a:t>
            </a:r>
            <a:r>
              <a:rPr lang="cs-CZ" sz="2800" dirty="0" smtClean="0"/>
              <a:t>ěstování </a:t>
            </a:r>
            <a:r>
              <a:rPr lang="cs-CZ" sz="2800" b="1" dirty="0" smtClean="0"/>
              <a:t>hospodářských rostlin </a:t>
            </a:r>
            <a:r>
              <a:rPr lang="cs-CZ" sz="2800" dirty="0" smtClean="0"/>
              <a:t>(zdroj potravy pro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člověka)</a:t>
            </a:r>
            <a:endParaRPr lang="cs-CZ" sz="2800" dirty="0"/>
          </a:p>
        </p:txBody>
      </p:sp>
      <p:pic>
        <p:nvPicPr>
          <p:cNvPr id="7170" name="Picture 2" descr="C:\Users\uzivatel\AppData\Local\Microsoft\Windows\Temporary Internet Files\Content.IE5\CWHQ2NDZ\MP9004317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99504" y="233645"/>
            <a:ext cx="1718810" cy="17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9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ZÁPIS DO SEŠITU: </a:t>
            </a:r>
            <a:r>
              <a:rPr lang="cs-CZ" sz="6000" b="1" dirty="0" smtClean="0"/>
              <a:t>Půda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3755"/>
            <a:ext cx="8229600" cy="5400599"/>
          </a:xfrm>
        </p:spPr>
        <p:txBody>
          <a:bodyPr>
            <a:normAutofit fontScale="85000" lnSpcReduction="10000"/>
          </a:bodyPr>
          <a:lstStyle/>
          <a:p>
            <a:r>
              <a:rPr lang="cs-CZ" u="sng" dirty="0" smtClean="0"/>
              <a:t>Vznik</a:t>
            </a:r>
            <a:r>
              <a:rPr lang="cs-CZ" dirty="0" smtClean="0"/>
              <a:t> – </a:t>
            </a:r>
            <a:r>
              <a:rPr lang="cs-CZ" b="1" dirty="0" smtClean="0"/>
              <a:t>zvětráváním</a:t>
            </a:r>
            <a:r>
              <a:rPr lang="cs-CZ" dirty="0" smtClean="0"/>
              <a:t> nerostů a hornin, působením </a:t>
            </a:r>
            <a:r>
              <a:rPr lang="cs-CZ" b="1" dirty="0" smtClean="0"/>
              <a:t>půdních organismů</a:t>
            </a:r>
          </a:p>
          <a:p>
            <a:r>
              <a:rPr lang="cs-CZ" u="sng" dirty="0" smtClean="0"/>
              <a:t>Složení</a:t>
            </a:r>
            <a:r>
              <a:rPr lang="cs-CZ" dirty="0" smtClean="0"/>
              <a:t> – </a:t>
            </a:r>
            <a:r>
              <a:rPr lang="cs-CZ" b="1" dirty="0" smtClean="0"/>
              <a:t>humus</a:t>
            </a:r>
            <a:r>
              <a:rPr lang="cs-CZ" dirty="0" smtClean="0"/>
              <a:t> (vrchní, tmavá část</a:t>
            </a:r>
            <a:r>
              <a:rPr lang="cs-CZ" b="1" dirty="0" smtClean="0"/>
              <a:t>), vlastní půda </a:t>
            </a:r>
            <a:r>
              <a:rPr lang="cs-CZ" dirty="0" smtClean="0"/>
              <a:t>(převážně zvětralé části nerostů a hornin), </a:t>
            </a:r>
            <a:r>
              <a:rPr lang="cs-CZ" b="1" dirty="0" smtClean="0"/>
              <a:t>matečná hornina</a:t>
            </a:r>
            <a:r>
              <a:rPr lang="cs-CZ" dirty="0" smtClean="0"/>
              <a:t> (nejhlubší vrstva), </a:t>
            </a:r>
            <a:r>
              <a:rPr lang="cs-CZ" b="1" dirty="0" smtClean="0"/>
              <a:t>půdní voda </a:t>
            </a:r>
            <a:r>
              <a:rPr lang="cs-CZ" dirty="0" smtClean="0"/>
              <a:t>(podzemní a prosakující dešťová), </a:t>
            </a:r>
            <a:r>
              <a:rPr lang="cs-CZ" b="1" dirty="0" smtClean="0"/>
              <a:t>půdní vzduch</a:t>
            </a:r>
            <a:r>
              <a:rPr lang="cs-CZ" dirty="0" smtClean="0"/>
              <a:t>, </a:t>
            </a:r>
            <a:r>
              <a:rPr lang="cs-CZ" b="1" dirty="0" smtClean="0"/>
              <a:t>živé organismy </a:t>
            </a:r>
            <a:r>
              <a:rPr lang="cs-CZ" dirty="0" smtClean="0"/>
              <a:t>(bakterie, houby, živočichové, rostliny)</a:t>
            </a:r>
          </a:p>
          <a:p>
            <a:r>
              <a:rPr lang="cs-CZ" u="sng" dirty="0" smtClean="0"/>
              <a:t>Druhy půd </a:t>
            </a:r>
            <a:r>
              <a:rPr lang="cs-CZ" b="1" dirty="0" smtClean="0"/>
              <a:t>- jílovitá</a:t>
            </a:r>
            <a:r>
              <a:rPr lang="cs-CZ" dirty="0" smtClean="0"/>
              <a:t>, </a:t>
            </a:r>
            <a:r>
              <a:rPr lang="cs-CZ" b="1" dirty="0" smtClean="0"/>
              <a:t>hlinitá, písčitá</a:t>
            </a:r>
            <a:r>
              <a:rPr lang="cs-CZ" dirty="0" smtClean="0"/>
              <a:t>, </a:t>
            </a:r>
            <a:r>
              <a:rPr lang="cs-CZ" b="1" dirty="0" smtClean="0"/>
              <a:t>kamenitá</a:t>
            </a:r>
          </a:p>
          <a:p>
            <a:r>
              <a:rPr lang="cs-CZ" u="sng" dirty="0" smtClean="0"/>
              <a:t>Typy půd </a:t>
            </a:r>
            <a:r>
              <a:rPr lang="cs-CZ" dirty="0" smtClean="0"/>
              <a:t>– </a:t>
            </a:r>
            <a:r>
              <a:rPr lang="cs-CZ" b="1" dirty="0" smtClean="0"/>
              <a:t>černozem</a:t>
            </a:r>
            <a:r>
              <a:rPr lang="cs-CZ" dirty="0" smtClean="0"/>
              <a:t> (nejúrodnější, hodně humusu, nížiny</a:t>
            </a:r>
            <a:r>
              <a:rPr lang="cs-CZ" b="1" dirty="0" smtClean="0"/>
              <a:t>), hnědozem </a:t>
            </a:r>
            <a:r>
              <a:rPr lang="cs-CZ" dirty="0" smtClean="0"/>
              <a:t>(v </a:t>
            </a:r>
            <a:r>
              <a:rPr lang="cs-CZ" dirty="0" err="1" smtClean="0"/>
              <a:t>Čr</a:t>
            </a:r>
            <a:r>
              <a:rPr lang="cs-CZ" dirty="0" smtClean="0"/>
              <a:t> nejrozšířenější), </a:t>
            </a:r>
            <a:r>
              <a:rPr lang="cs-CZ" b="1" dirty="0" smtClean="0"/>
              <a:t>podzol</a:t>
            </a:r>
            <a:r>
              <a:rPr lang="cs-CZ" dirty="0" smtClean="0"/>
              <a:t> (málo úrodná)</a:t>
            </a:r>
          </a:p>
          <a:p>
            <a:r>
              <a:rPr lang="cs-CZ" u="sng" dirty="0" smtClean="0"/>
              <a:t>Význam</a:t>
            </a:r>
            <a:r>
              <a:rPr lang="cs-CZ" dirty="0" smtClean="0"/>
              <a:t> – zdroj </a:t>
            </a:r>
            <a:r>
              <a:rPr lang="cs-CZ" b="1" dirty="0" smtClean="0"/>
              <a:t>vody </a:t>
            </a:r>
            <a:r>
              <a:rPr lang="cs-CZ" dirty="0" smtClean="0"/>
              <a:t>a </a:t>
            </a:r>
            <a:r>
              <a:rPr lang="cs-CZ" b="1" dirty="0" smtClean="0"/>
              <a:t>živin</a:t>
            </a:r>
            <a:r>
              <a:rPr lang="cs-CZ" dirty="0" smtClean="0"/>
              <a:t> pro rostliny a houby, </a:t>
            </a:r>
            <a:r>
              <a:rPr lang="cs-CZ" b="1" dirty="0" smtClean="0"/>
              <a:t>živočichové</a:t>
            </a:r>
            <a:r>
              <a:rPr lang="cs-CZ" dirty="0" smtClean="0"/>
              <a:t> (skrýše), </a:t>
            </a:r>
            <a:r>
              <a:rPr lang="cs-CZ" b="1" dirty="0" smtClean="0"/>
              <a:t>pěstování</a:t>
            </a:r>
            <a:r>
              <a:rPr lang="cs-CZ" dirty="0" smtClean="0"/>
              <a:t> hospodářských rostlin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5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5021" y="870806"/>
            <a:ext cx="5170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Nezbytnou </a:t>
            </a:r>
            <a:r>
              <a:rPr lang="cs-CZ" sz="3200" dirty="0"/>
              <a:t>součástí půdy </a:t>
            </a:r>
            <a:r>
              <a:rPr lang="cs-CZ" sz="3200" dirty="0" smtClean="0"/>
              <a:t>jsou 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113462" y="1343587"/>
            <a:ext cx="6356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které </a:t>
            </a:r>
            <a:r>
              <a:rPr lang="cs-CZ" sz="3200" dirty="0"/>
              <a:t>rozkládají odumřelá těla </a:t>
            </a:r>
            <a:r>
              <a:rPr lang="cs-CZ" sz="3200" dirty="0" smtClean="0"/>
              <a:t>rostlin 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14130" y="1343587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858681" y="1343587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,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175021" y="2633163"/>
            <a:ext cx="20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Vytváří tak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3481394" y="2618909"/>
            <a:ext cx="438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(</a:t>
            </a:r>
            <a:r>
              <a:rPr lang="cs-CZ" sz="3200" dirty="0"/>
              <a:t>nejúrodnější část </a:t>
            </a:r>
            <a:r>
              <a:rPr lang="cs-CZ" sz="3200" dirty="0" smtClean="0"/>
              <a:t>půdy).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175021" y="4079784"/>
            <a:ext cx="699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Půda </a:t>
            </a:r>
            <a:r>
              <a:rPr lang="cs-CZ" sz="3200" dirty="0"/>
              <a:t>obsahuje nejen důležité živiny, ale </a:t>
            </a:r>
            <a:r>
              <a:rPr lang="cs-CZ" sz="3200" dirty="0" smtClean="0"/>
              <a:t>i</a:t>
            </a:r>
            <a:endParaRPr lang="cs-CZ" sz="3200" dirty="0"/>
          </a:p>
        </p:txBody>
      </p:sp>
      <p:sp>
        <p:nvSpPr>
          <p:cNvPr id="9" name="Obdélník 8"/>
          <p:cNvSpPr/>
          <p:nvPr/>
        </p:nvSpPr>
        <p:spPr>
          <a:xfrm>
            <a:off x="175021" y="3357950"/>
            <a:ext cx="877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Čím </a:t>
            </a:r>
            <a:r>
              <a:rPr lang="cs-CZ" sz="3200" dirty="0"/>
              <a:t>je humusu v půdě více, tím je </a:t>
            </a:r>
            <a:r>
              <a:rPr lang="cs-CZ" sz="3200" dirty="0" smtClean="0"/>
              <a:t>půda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466177" y="1343586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</a:t>
            </a:r>
            <a:endParaRPr lang="cs-CZ" sz="3200" dirty="0"/>
          </a:p>
        </p:txBody>
      </p:sp>
      <p:sp>
        <p:nvSpPr>
          <p:cNvPr id="13" name="Obdélník 12"/>
          <p:cNvSpPr/>
          <p:nvPr/>
        </p:nvSpPr>
        <p:spPr>
          <a:xfrm>
            <a:off x="214130" y="1894437"/>
            <a:ext cx="2096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  <a:r>
              <a:rPr lang="cs-CZ" sz="3200" dirty="0" smtClean="0"/>
              <a:t> živočichů.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2113462" y="2619309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…………..</a:t>
            </a:r>
            <a:endParaRPr lang="cs-CZ" sz="3200" dirty="0"/>
          </a:p>
        </p:txBody>
      </p:sp>
      <p:sp>
        <p:nvSpPr>
          <p:cNvPr id="15" name="Obdélník 14"/>
          <p:cNvSpPr/>
          <p:nvPr/>
        </p:nvSpPr>
        <p:spPr>
          <a:xfrm>
            <a:off x="6835304" y="3357704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……………..</a:t>
            </a:r>
            <a:endParaRPr lang="cs-CZ" sz="3200" dirty="0"/>
          </a:p>
        </p:txBody>
      </p:sp>
      <p:sp>
        <p:nvSpPr>
          <p:cNvPr id="16" name="Obdélník 15"/>
          <p:cNvSpPr/>
          <p:nvPr/>
        </p:nvSpPr>
        <p:spPr>
          <a:xfrm>
            <a:off x="8490595" y="3357703"/>
            <a:ext cx="28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048527" y="4079783"/>
            <a:ext cx="16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…………..</a:t>
            </a:r>
            <a:endParaRPr lang="cs-CZ" sz="3200" dirty="0"/>
          </a:p>
        </p:txBody>
      </p:sp>
      <p:sp>
        <p:nvSpPr>
          <p:cNvPr id="18" name="Obdélník 17"/>
          <p:cNvSpPr/>
          <p:nvPr/>
        </p:nvSpPr>
        <p:spPr>
          <a:xfrm>
            <a:off x="214130" y="4644425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2800" dirty="0"/>
          </a:p>
        </p:txBody>
      </p:sp>
      <p:sp>
        <p:nvSpPr>
          <p:cNvPr id="19" name="Obdélník 18"/>
          <p:cNvSpPr/>
          <p:nvPr/>
        </p:nvSpPr>
        <p:spPr>
          <a:xfrm>
            <a:off x="572703" y="4644424"/>
            <a:ext cx="253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…………………...</a:t>
            </a:r>
            <a:endParaRPr lang="cs-CZ" sz="3200" dirty="0"/>
          </a:p>
        </p:txBody>
      </p:sp>
      <p:sp>
        <p:nvSpPr>
          <p:cNvPr id="20" name="Obdélník 19"/>
          <p:cNvSpPr/>
          <p:nvPr/>
        </p:nvSpPr>
        <p:spPr>
          <a:xfrm>
            <a:off x="2878612" y="4644422"/>
            <a:ext cx="28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75021" y="98175"/>
            <a:ext cx="5792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b="1" dirty="0" smtClean="0"/>
              <a:t>Do textu doplň slova z nápovědy:</a:t>
            </a:r>
            <a:endParaRPr lang="cs-CZ" sz="3200" b="1" dirty="0"/>
          </a:p>
        </p:txBody>
      </p:sp>
      <p:sp>
        <p:nvSpPr>
          <p:cNvPr id="23" name="Obdélník 22"/>
          <p:cNvSpPr/>
          <p:nvPr/>
        </p:nvSpPr>
        <p:spPr>
          <a:xfrm>
            <a:off x="223762" y="5364215"/>
            <a:ext cx="8736866" cy="135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16242" y="6088331"/>
            <a:ext cx="279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bakterie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7532115" y="5476415"/>
            <a:ext cx="1247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houby</a:t>
            </a:r>
            <a:endParaRPr lang="cs-CZ" sz="3200" dirty="0"/>
          </a:p>
        </p:txBody>
      </p:sp>
      <p:sp>
        <p:nvSpPr>
          <p:cNvPr id="26" name="Obdélník 25"/>
          <p:cNvSpPr/>
          <p:nvPr/>
        </p:nvSpPr>
        <p:spPr>
          <a:xfrm>
            <a:off x="5607344" y="5458386"/>
            <a:ext cx="1410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humus</a:t>
            </a:r>
            <a:endParaRPr lang="cs-CZ" sz="3200" dirty="0"/>
          </a:p>
        </p:txBody>
      </p:sp>
      <p:sp>
        <p:nvSpPr>
          <p:cNvPr id="27" name="Obdélník 26"/>
          <p:cNvSpPr/>
          <p:nvPr/>
        </p:nvSpPr>
        <p:spPr>
          <a:xfrm>
            <a:off x="2955382" y="5476416"/>
            <a:ext cx="176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úrodnější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394148" y="5454515"/>
            <a:ext cx="229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vodu</a:t>
            </a:r>
            <a:endParaRPr lang="cs-CZ" sz="3200" dirty="0"/>
          </a:p>
        </p:txBody>
      </p:sp>
      <p:sp>
        <p:nvSpPr>
          <p:cNvPr id="29" name="Obdélník 28"/>
          <p:cNvSpPr/>
          <p:nvPr/>
        </p:nvSpPr>
        <p:spPr>
          <a:xfrm>
            <a:off x="4887035" y="6088332"/>
            <a:ext cx="248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ůdní vzduch</a:t>
            </a:r>
            <a:endParaRPr lang="cs-CZ" sz="3200" dirty="0"/>
          </a:p>
        </p:txBody>
      </p:sp>
      <p:sp>
        <p:nvSpPr>
          <p:cNvPr id="30" name="Obdélník 29"/>
          <p:cNvSpPr/>
          <p:nvPr/>
        </p:nvSpPr>
        <p:spPr>
          <a:xfrm>
            <a:off x="5266921" y="868773"/>
            <a:ext cx="279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………………………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378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528</Words>
  <Application>Microsoft Office PowerPoint</Application>
  <PresentationFormat>Předvádění na obrazovce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Vznik půdy</vt:lpstr>
      <vt:lpstr>SLOŽENÍ PŮDY</vt:lpstr>
      <vt:lpstr>Prezentace aplikace PowerPoint</vt:lpstr>
      <vt:lpstr>Druhy půd:</vt:lpstr>
      <vt:lpstr>Typy půd:</vt:lpstr>
      <vt:lpstr>Jaký má půda význam? </vt:lpstr>
      <vt:lpstr>ZÁPIS DO SEŠITU: Půda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SRACHTA</dc:creator>
  <cp:lastModifiedBy>Martina Václavková</cp:lastModifiedBy>
  <cp:revision>61</cp:revision>
  <dcterms:created xsi:type="dcterms:W3CDTF">2013-04-23T12:54:03Z</dcterms:created>
  <dcterms:modified xsi:type="dcterms:W3CDTF">2020-10-20T05:52:26Z</dcterms:modified>
</cp:coreProperties>
</file>