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2" r:id="rId2"/>
    <p:sldId id="262" r:id="rId3"/>
    <p:sldId id="257" r:id="rId4"/>
    <p:sldId id="259" r:id="rId5"/>
    <p:sldId id="258" r:id="rId6"/>
    <p:sldId id="264" r:id="rId7"/>
    <p:sldId id="263" r:id="rId8"/>
    <p:sldId id="269" r:id="rId9"/>
    <p:sldId id="270" r:id="rId10"/>
    <p:sldId id="271" r:id="rId11"/>
    <p:sldId id="265" r:id="rId12"/>
    <p:sldId id="266" r:id="rId13"/>
    <p:sldId id="267" r:id="rId14"/>
    <p:sldId id="26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01A7B-CCC5-44A1-9BFB-B2091EDFFDBE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B321E-9744-4F28-B89A-7B48805587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10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199D-30A7-4A9B-9BA1-D3CD373081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86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02.11.2020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vinky.cz/veda-skoly/213540-nejkvalitnejsi-zabery-pristani-na-mesici-zverejneny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esic.astronomie.cz/soused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esic.astronomie.cz/faze-mesice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Měsíc – oběžnice Země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2435" y="3429000"/>
            <a:ext cx="7160840" cy="1752600"/>
          </a:xfrm>
        </p:spPr>
        <p:txBody>
          <a:bodyPr>
            <a:normAutofit/>
          </a:bodyPr>
          <a:lstStyle/>
          <a:p>
            <a:r>
              <a:rPr lang="cs-CZ" dirty="0" smtClean="0"/>
              <a:t> pro 5. ročník ZŠ</a:t>
            </a:r>
          </a:p>
          <a:p>
            <a:r>
              <a:rPr lang="cs-CZ" dirty="0" smtClean="0"/>
              <a:t>Člověk a jeho svět – Rozmanitost přírody – Vesmír – Sluneční soustava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04248" y="0"/>
            <a:ext cx="229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VY_52_INOVACE_30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07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0047" y="62068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http://www.novinky.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/veda-</a:t>
            </a:r>
            <a:r>
              <a:rPr lang="cs-CZ" dirty="0" err="1" smtClean="0">
                <a:hlinkClick r:id="rId2"/>
              </a:rPr>
              <a:t>skoly</a:t>
            </a:r>
            <a:r>
              <a:rPr lang="cs-CZ" dirty="0" smtClean="0">
                <a:hlinkClick r:id="rId2"/>
              </a:rPr>
              <a:t>/213540-</a:t>
            </a:r>
            <a:r>
              <a:rPr lang="cs-CZ" dirty="0" err="1" smtClean="0">
                <a:hlinkClick r:id="rId2"/>
              </a:rPr>
              <a:t>nejkvalitnejsi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zabery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pristani</a:t>
            </a:r>
            <a:r>
              <a:rPr lang="cs-CZ" dirty="0" smtClean="0">
                <a:hlinkClick r:id="rId2"/>
              </a:rPr>
              <a:t>-na-</a:t>
            </a:r>
            <a:r>
              <a:rPr lang="cs-CZ" dirty="0" err="1" smtClean="0">
                <a:hlinkClick r:id="rId2"/>
              </a:rPr>
              <a:t>mesici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zverejneny.html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2625" y="1988840"/>
            <a:ext cx="8500026" cy="299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32625" y="6309320"/>
            <a:ext cx="63367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http://astronomia.zcu.cz/obr/planety/zeme/zatmeni01.png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32625" y="692696"/>
            <a:ext cx="589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Zatmění Slunce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87572"/>
            <a:ext cx="5257354" cy="527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971600" y="566124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Měsíc při úplném zatmění.</a:t>
            </a:r>
          </a:p>
          <a:p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sz="600" dirty="0"/>
              <a:t>http://astronomia.zcu.cz/obr/planety/zeme/mesic/zatmeni03_r.jpg                            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56683" cy="581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15616" y="6381328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Měsíc při částečném zatmění.                                                             </a:t>
            </a:r>
            <a:r>
              <a:rPr lang="cs-CZ" sz="600" dirty="0"/>
              <a:t>http://astronomia.zcu.cz/obr/planety/zeme/mesic/zatmeni04.jpg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49613"/>
          </a:xfrm>
        </p:spPr>
        <p:txBody>
          <a:bodyPr>
            <a:normAutofit/>
          </a:bodyPr>
          <a:lstStyle/>
          <a:p>
            <a:r>
              <a:rPr lang="cs-CZ" sz="2400" dirty="0" smtClean="0">
                <a:hlinkClick r:id="rId2"/>
              </a:rPr>
              <a:t>http://mesic.astronomie.cz/soused.htm</a:t>
            </a:r>
            <a:endParaRPr lang="cs-CZ" sz="2400" dirty="0" smtClean="0"/>
          </a:p>
          <a:p>
            <a:pPr marL="1682496" lvl="6" indent="0">
              <a:buNone/>
            </a:pPr>
            <a:endParaRPr lang="cs-CZ" sz="1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98072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Zajímavosti o Měsíci</a:t>
            </a:r>
            <a:r>
              <a:rPr lang="cs-CZ" dirty="0" smtClean="0"/>
              <a:t>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25" r="5525"/>
          <a:stretch>
            <a:fillRect/>
          </a:stretch>
        </p:blipFill>
        <p:spPr bwMode="auto">
          <a:xfrm>
            <a:off x="1511152" y="476672"/>
            <a:ext cx="57606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763688" y="6381328"/>
            <a:ext cx="5486400" cy="293910"/>
          </a:xfrm>
        </p:spPr>
        <p:txBody>
          <a:bodyPr>
            <a:normAutofit/>
          </a:bodyPr>
          <a:lstStyle/>
          <a:p>
            <a:r>
              <a:rPr lang="cs-CZ" sz="600" dirty="0" smtClean="0"/>
              <a:t>http://www.</a:t>
            </a:r>
            <a:r>
              <a:rPr lang="cs-CZ" sz="600" dirty="0" err="1" smtClean="0"/>
              <a:t>digimanie.cz</a:t>
            </a:r>
            <a:endParaRPr lang="cs-CZ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Měsíc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nejbližší kosmické těleso</a:t>
            </a:r>
          </a:p>
          <a:p>
            <a:r>
              <a:rPr lang="cs-CZ" dirty="0" smtClean="0"/>
              <a:t>chladné těleso, jeho povrch tvoří krátery a prach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5486400" cy="566738"/>
          </a:xfrm>
        </p:spPr>
        <p:txBody>
          <a:bodyPr/>
          <a:lstStyle/>
          <a:p>
            <a:r>
              <a:rPr lang="cs-CZ" dirty="0" smtClean="0"/>
              <a:t>Povrch Měsíce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29" r="5729"/>
          <a:stretch>
            <a:fillRect/>
          </a:stretch>
        </p:blipFill>
        <p:spPr bwMode="auto">
          <a:xfrm>
            <a:off x="1331640" y="188640"/>
            <a:ext cx="6480720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948064" cy="510952"/>
          </a:xfrm>
        </p:spPr>
        <p:txBody>
          <a:bodyPr>
            <a:normAutofit/>
          </a:bodyPr>
          <a:lstStyle/>
          <a:p>
            <a:r>
              <a:rPr lang="cs-CZ" i="1" dirty="0" smtClean="0"/>
              <a:t>Snímek měsíčního povrchu z bezprostřední blízkosti, na kterém vyniká tmavost měsíčního prachu. V popředí jsou vidět stopy astronautů. Snímek: NASA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oběhne kolem Země za 29 a půl dne</a:t>
            </a:r>
          </a:p>
          <a:p>
            <a:r>
              <a:rPr lang="cs-CZ" dirty="0" smtClean="0"/>
              <a:t>Měsíc se otáčí kolem své osy </a:t>
            </a:r>
            <a:r>
              <a:rPr lang="cs-CZ" dirty="0" smtClean="0">
                <a:sym typeface="Symbol"/>
              </a:rPr>
              <a:t> fáze Měsíce</a:t>
            </a:r>
          </a:p>
          <a:p>
            <a:pPr marL="0" indent="0">
              <a:buNone/>
            </a:pPr>
            <a:endParaRPr lang="cs-CZ" dirty="0" smtClean="0">
              <a:sym typeface="Symbol"/>
            </a:endParaRPr>
          </a:p>
          <a:p>
            <a:pPr>
              <a:buNone/>
            </a:pPr>
            <a:r>
              <a:rPr lang="cs-CZ" sz="2000" dirty="0" smtClean="0">
                <a:hlinkClick r:id="rId2"/>
              </a:rPr>
              <a:t>http://mesic.astronomie.cz/faze-mesice.htm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8002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 – Měsíc dorůstá – první čtvrť, úplněk</a:t>
            </a:r>
          </a:p>
          <a:p>
            <a:pPr>
              <a:buNone/>
            </a:pPr>
            <a:r>
              <a:rPr lang="cs-CZ" dirty="0" smtClean="0"/>
              <a:t>C – Měsíc couvá – poslední čtvrť, nov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52728" cy="491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9" y="657598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600" dirty="0"/>
              <a:t>http://images.tribe.net/tribe/upload/photo/9b5/b0f/9b5b0f17-94b4-466f-b2d6-e5ca0fbecea9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0419" y="764704"/>
            <a:ext cx="776717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6381328"/>
            <a:ext cx="80648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" dirty="0"/>
              <a:t>http://astronomia.zcu.cz/obr/planety/zeme/mesic/faze01.jpg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192688" cy="62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649" y="6597352"/>
            <a:ext cx="896448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http://upload.wikimedia.org/wikipedia/commons/thumb/5/5b/Moon-apollo17-schmitt_boulder.jpg/220px-Moon-apollo17-schmitt_boulder.jpg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7659" y="6525344"/>
            <a:ext cx="732199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/>
              <a:t>http://upload.wikimedia.org/wikipedia/commons/thumb/9/9c/Aldrin_Apollo_11.jpg/220px-Aldrin_Apollo_11.jpg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148</TotalTime>
  <Words>149</Words>
  <Application>Microsoft Office PowerPoint</Application>
  <PresentationFormat>Předvádění na obrazovce (4:3)</PresentationFormat>
  <Paragraphs>31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Corbel</vt:lpstr>
      <vt:lpstr>Symbol</vt:lpstr>
      <vt:lpstr>Wingdings 2</vt:lpstr>
      <vt:lpstr>Deluxe</vt:lpstr>
      <vt:lpstr> Měsíc – oběžnice Země</vt:lpstr>
      <vt:lpstr>Prezentace aplikace PowerPoint</vt:lpstr>
      <vt:lpstr>Měsíc</vt:lpstr>
      <vt:lpstr>Povrch Měsíce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Měsíc</dc:title>
  <dc:creator>Hana Patschova</dc:creator>
  <cp:lastModifiedBy>Martina Václavková</cp:lastModifiedBy>
  <cp:revision>11</cp:revision>
  <dcterms:created xsi:type="dcterms:W3CDTF">2010-11-22T09:59:46Z</dcterms:created>
  <dcterms:modified xsi:type="dcterms:W3CDTF">2020-11-02T17:05:24Z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