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28.10.2020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28.10.2020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28.10.2020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28.10.2020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28.10.2020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28.10.2020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28.10.2020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28.10.2020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28.10.2020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28.10.2020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28.10.2020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511B7-A139-4024-9063-9F4D8BA6FA4C}" type="datetimeFigureOut">
              <a:rPr lang="cs-CZ" smtClean="0"/>
              <a:pPr/>
              <a:t>28.10.2020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Countries_by_GDP_(PPP)_per_capita_in_2019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en.wikipedia.org/wiki/IM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Bohatství států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Je vyjádřeno jednotkou </a:t>
            </a:r>
            <a:r>
              <a:rPr lang="cs-CZ" b="1" dirty="0" smtClean="0"/>
              <a:t>Hrubý domácí produkt na osobu</a:t>
            </a:r>
            <a:r>
              <a:rPr lang="cs-CZ" dirty="0" smtClean="0"/>
              <a:t> (GDP/per.), většinou se přepočítává na paritu kupní síly</a:t>
            </a:r>
          </a:p>
          <a:p>
            <a:r>
              <a:rPr lang="cs-CZ" dirty="0" smtClean="0"/>
              <a:t>Mezi státy jsou obrovské rozdíly, neprohlubují se, zvětšuje se rozdíl mezi bohatými a chudými</a:t>
            </a:r>
          </a:p>
          <a:p>
            <a:r>
              <a:rPr lang="cs-CZ" dirty="0" smtClean="0"/>
              <a:t>Zdrojem bohatství je vyspělý průmysl, služby, nerostné suroviny, některé státy jsou tzv. daňové ráje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Nejbohatší státy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 Přes 40 000 dolarů</a:t>
            </a:r>
          </a:p>
          <a:p>
            <a:r>
              <a:rPr lang="cs-CZ" dirty="0" smtClean="0"/>
              <a:t>USA,Kanada, většina států západní Evropy, Austrálie, zdroj bohatství vysoce vyspělé technologie a služby</a:t>
            </a:r>
          </a:p>
          <a:p>
            <a:r>
              <a:rPr lang="cs-CZ" dirty="0" smtClean="0"/>
              <a:t>Ropné státy – Kuvajt, Omán, Katar</a:t>
            </a:r>
          </a:p>
          <a:p>
            <a:r>
              <a:rPr lang="cs-CZ" dirty="0" smtClean="0"/>
              <a:t>Tyto státy vytváří většinu hodnot světa</a:t>
            </a:r>
          </a:p>
          <a:p>
            <a:r>
              <a:rPr lang="cs-CZ" dirty="0" smtClean="0"/>
              <a:t>Podpora chudších států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Bohaté státy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25 000 – 40 000 dolarů</a:t>
            </a:r>
          </a:p>
          <a:p>
            <a:r>
              <a:rPr lang="cs-CZ" dirty="0" smtClean="0"/>
              <a:t>Většinou státy jižní a střední Evropy, Japonsko, Jižní Korea</a:t>
            </a:r>
          </a:p>
          <a:p>
            <a:r>
              <a:rPr lang="cs-CZ" dirty="0" smtClean="0"/>
              <a:t>Rychlý růst za pomoci vyspělých států, levná pracovní síla, rychlý rozvoj technologií a služeb</a:t>
            </a:r>
          </a:p>
          <a:p>
            <a:r>
              <a:rPr lang="cs-CZ" dirty="0" smtClean="0"/>
              <a:t>Sociální rozdíly nebývají velké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Středně rozvinuté státy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Čína  – v minulosti nejvyspělejší stát světa, rychlý rozvoj, lze očekávat návrat na přední pozice</a:t>
            </a:r>
          </a:p>
          <a:p>
            <a:r>
              <a:rPr lang="cs-CZ" dirty="0" smtClean="0"/>
              <a:t>Brazílie, Kazachstán , Jihoafrická republika – velké zásoby nerostů</a:t>
            </a:r>
          </a:p>
          <a:p>
            <a:r>
              <a:rPr lang="cs-CZ" dirty="0" smtClean="0"/>
              <a:t>Turecko,Malajsie, Mexiko – přesun výroby z blízkých vyspělých států</a:t>
            </a:r>
          </a:p>
          <a:p>
            <a:r>
              <a:rPr lang="cs-CZ" dirty="0" smtClean="0"/>
              <a:t>Velké sociální rozdíly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Chudé a nejchudší státy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Chudé 5000 – 15 000 dolarů</a:t>
            </a:r>
          </a:p>
          <a:p>
            <a:r>
              <a:rPr lang="cs-CZ" dirty="0" smtClean="0"/>
              <a:t>Velmi chudé pod 5 000 dolarů</a:t>
            </a:r>
          </a:p>
          <a:p>
            <a:r>
              <a:rPr lang="cs-CZ" dirty="0" smtClean="0"/>
              <a:t>Státy mající potenciál rychlého růstu – Indonésie, Vietnam, Indie, Thajsko</a:t>
            </a:r>
          </a:p>
          <a:p>
            <a:r>
              <a:rPr lang="cs-CZ" dirty="0" smtClean="0"/>
              <a:t>Menší perspektivy – Egypt, Alžírsko</a:t>
            </a:r>
          </a:p>
          <a:p>
            <a:r>
              <a:rPr lang="cs-CZ" dirty="0" smtClean="0"/>
              <a:t>Mezi nejchudší státy patří státy Subsaharské Afriky, Bangladéš, </a:t>
            </a:r>
            <a:r>
              <a:rPr lang="cs-CZ" dirty="0" smtClean="0"/>
              <a:t>Afghánistán</a:t>
            </a:r>
            <a:r>
              <a:rPr lang="cs-CZ" dirty="0" smtClean="0"/>
              <a:t>, Haiti</a:t>
            </a:r>
          </a:p>
          <a:p>
            <a:r>
              <a:rPr lang="cs-CZ" dirty="0" smtClean="0"/>
              <a:t>Minimální naděje růstu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ovéPole 248"/>
          <p:cNvSpPr txBox="1"/>
          <p:nvPr/>
        </p:nvSpPr>
        <p:spPr>
          <a:xfrm>
            <a:off x="323528" y="332656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Země podle HDP/ob. V roce 2019</a:t>
            </a:r>
            <a:endParaRPr lang="cs-CZ" sz="2800" b="1" dirty="0"/>
          </a:p>
        </p:txBody>
      </p:sp>
      <p:pic>
        <p:nvPicPr>
          <p:cNvPr id="4" name="Obrázek 3" descr="HDP 1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88720"/>
            <a:ext cx="9144000" cy="4480560"/>
          </a:xfrm>
          <a:prstGeom prst="rect">
            <a:avLst/>
          </a:prstGeom>
        </p:spPr>
      </p:pic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1524000" y="2834640"/>
          <a:ext cx="6096000" cy="118872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cs-CZ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/>
                        <a:t> &gt;50,000</a:t>
                      </a:r>
                    </a:p>
                    <a:p>
                      <a:r>
                        <a:rPr lang="cs-CZ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/>
                        <a:t> 35,000–50,000</a:t>
                      </a:r>
                    </a:p>
                    <a:p>
                      <a:r>
                        <a:rPr lang="cs-CZ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/>
                        <a:t> 20,000–35,000</a:t>
                      </a:r>
                    </a:p>
                    <a:p>
                      <a:r>
                        <a:rPr lang="cs-CZ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/>
                        <a:t> 10,000–20,000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 dirty="0"/>
                        <a:t> 5,000–10,000</a:t>
                      </a:r>
                    </a:p>
                    <a:p>
                      <a:r>
                        <a:rPr lang="cs-CZ" dirty="0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 dirty="0"/>
                        <a:t> 2,000–5,000</a:t>
                      </a:r>
                    </a:p>
                    <a:p>
                      <a:r>
                        <a:rPr lang="cs-CZ" dirty="0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 dirty="0"/>
                        <a:t> &lt;2,000</a:t>
                      </a:r>
                    </a:p>
                    <a:p>
                      <a:r>
                        <a:rPr lang="cs-CZ" dirty="0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 dirty="0"/>
                        <a:t> Data </a:t>
                      </a:r>
                      <a:r>
                        <a:rPr lang="cs-CZ" dirty="0" err="1"/>
                        <a:t>unavailable</a:t>
                      </a:r>
                      <a:endParaRPr lang="cs-CZ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900" b="0" i="0" u="none" strike="noStrike" cap="none" normalizeH="0" baseline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  <a:hlinkClick r:id="rId3"/>
              </a:rPr>
              <a:t>  </a:t>
            </a:r>
            <a:r>
              <a:rPr kumimoji="0" lang="cs-CZ" sz="10900" b="0" i="0" u="none" strike="noStrike" cap="none" normalizeH="0" baseline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cs-CZ" sz="900" b="0" i="0" u="none" strike="noStrike" cap="none" normalizeH="0" baseline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</a:t>
            </a:r>
            <a:endParaRPr kumimoji="0" lang="cs-CZ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900" b="0" i="0" u="none" strike="noStrike" cap="none" normalizeH="0" baseline="0" smtClean="0">
                <a:ln>
                  <a:noFill/>
                </a:ln>
                <a:solidFill>
                  <a:srgbClr val="202122"/>
                </a:solidFill>
                <a:effectLst/>
                <a:latin typeface="Arial" charset="0"/>
                <a:cs typeface="Arial" charset="0"/>
              </a:rPr>
              <a:t>Countries by GDP (PPP) per capita (Int$) in 2019 according to the </a:t>
            </a:r>
            <a:r>
              <a:rPr kumimoji="0" lang="cs-CZ" sz="900" b="0" i="0" u="none" strike="noStrike" cap="none" normalizeH="0" baseline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  <a:hlinkClick r:id="rId4" tooltip="IMF"/>
              </a:rPr>
              <a:t>IMF</a:t>
            </a:r>
            <a:endParaRPr kumimoji="0" lang="cs-CZ" sz="900" b="0" i="0" u="none" strike="noStrike" cap="none" normalizeH="0" baseline="0" smtClean="0">
              <a:ln>
                <a:noFill/>
              </a:ln>
              <a:solidFill>
                <a:srgbClr val="0B0080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28" name="Picture 4" descr="https://upload.wikimedia.org/wikipedia/commons/thumb/f/fb/Countries_by_GDP_%28PPP%29_per_capita_in_2019.png/400px-Countries_by_GDP_%28PPP%29_per_capita_in_2019.png">
            <a:hlinkClick r:id="rId3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849510" y="1428736"/>
            <a:ext cx="1046195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235</Words>
  <Application>Microsoft Office PowerPoint</Application>
  <PresentationFormat>Předvádění na obrazovce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Bohatství států</vt:lpstr>
      <vt:lpstr>Nejbohatší státy</vt:lpstr>
      <vt:lpstr>Bohaté státy</vt:lpstr>
      <vt:lpstr>Středně rozvinuté státy</vt:lpstr>
      <vt:lpstr>Chudé a nejchudší státy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Luďa</dc:creator>
  <cp:lastModifiedBy>Luděk</cp:lastModifiedBy>
  <cp:revision>15</cp:revision>
  <dcterms:created xsi:type="dcterms:W3CDTF">2013-03-07T22:19:46Z</dcterms:created>
  <dcterms:modified xsi:type="dcterms:W3CDTF">2020-10-28T08:32:57Z</dcterms:modified>
</cp:coreProperties>
</file>