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541C2-E83C-4FA1-8CE7-74254A3EDADE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E401F-8ECE-4D54-A4C7-CF56A0256B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500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28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97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85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71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29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016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07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5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81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72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819A3-A5C0-460E-A777-36202414BF7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92E25-08A3-4CEF-8B9D-E784078D83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44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957943"/>
            <a:ext cx="9144000" cy="888275"/>
          </a:xfr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solidFill>
                  <a:srgbClr val="002060"/>
                </a:solidFill>
              </a:rPr>
              <a:t>VIZE  A  KONCEPCE  ZŠ  ČERNOŠICE</a:t>
            </a:r>
            <a:endParaRPr lang="cs-CZ" sz="5400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197531" y="5695406"/>
            <a:ext cx="3648892" cy="435429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bg1">
                    <a:lumMod val="95000"/>
                  </a:schemeClr>
                </a:solidFill>
              </a:rPr>
              <a:t>OBDOBÍ 2022 - 2024</a:t>
            </a: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357" y="2458648"/>
            <a:ext cx="3831239" cy="2441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615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3150326" cy="1028246"/>
          </a:xfrm>
          <a:ln w="5715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VIZE  ŠKOLY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Chceme, aby naše škola byla pro všechny děti místem, kam budou rády chodit. Místem, které je vstřícné a otevřené pro vzájemné učení, osobnostní rozvoj a seberealizaci. Místem, kde se budou cítit bezpečně a spokojeně, kde získají základy vzdělání.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Chceme plynule navázat na současný stav a posouvat kvalitu školy na stále vyšší úroveň a vzdělávací proces orientovat na vytváření podmínek pro všestranný rozvoj žáků a jejich uplatnění v dalším životě.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74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KONCEPCE  ŠKOLY na období 2022 - 2024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160" y="1898478"/>
            <a:ext cx="3176451" cy="627085"/>
          </a:xfrm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ANALÝZA STAVU 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38200" y="2525563"/>
            <a:ext cx="11092543" cy="4855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Cíle – </a:t>
            </a:r>
            <a:r>
              <a:rPr lang="cs-CZ" sz="2400" b="1" dirty="0" smtClean="0">
                <a:solidFill>
                  <a:srgbClr val="FF0000"/>
                </a:solidFill>
              </a:rPr>
              <a:t>podařilo se naplnit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prstClr val="black"/>
                </a:solidFill>
              </a:rPr>
              <a:t>posílení důvěryhodnosti školy </a:t>
            </a:r>
            <a:r>
              <a:rPr lang="cs-CZ" sz="2400" dirty="0" smtClean="0">
                <a:solidFill>
                  <a:prstClr val="black"/>
                </a:solidFill>
              </a:rPr>
              <a:t>jako instituce ve vztahu k černošické veřejnosti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smtClean="0">
                <a:solidFill>
                  <a:prstClr val="black"/>
                </a:solidFill>
              </a:rPr>
              <a:t>     počet žáků se od r. 2016 navýšil o 150, počet tříd o 5, počet </a:t>
            </a:r>
            <a:r>
              <a:rPr lang="cs-CZ" dirty="0" err="1" smtClean="0">
                <a:solidFill>
                  <a:prstClr val="black"/>
                </a:solidFill>
              </a:rPr>
              <a:t>ped.pracovníků</a:t>
            </a:r>
            <a:r>
              <a:rPr lang="cs-CZ" dirty="0" smtClean="0">
                <a:solidFill>
                  <a:prstClr val="black"/>
                </a:solidFill>
              </a:rPr>
              <a:t> o 27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prstClr val="black"/>
                </a:solidFill>
              </a:rPr>
              <a:t>posílení komunikace </a:t>
            </a:r>
            <a:r>
              <a:rPr lang="cs-CZ" sz="2400" dirty="0" smtClean="0">
                <a:solidFill>
                  <a:prstClr val="black"/>
                </a:solidFill>
              </a:rPr>
              <a:t>mezi školou a rodičovskou veřejností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cs-CZ" sz="2400" dirty="0" smtClean="0">
                <a:solidFill>
                  <a:prstClr val="black"/>
                </a:solidFill>
              </a:rPr>
              <a:t>     </a:t>
            </a:r>
            <a:r>
              <a:rPr lang="cs-CZ" dirty="0" smtClean="0">
                <a:solidFill>
                  <a:prstClr val="black"/>
                </a:solidFill>
              </a:rPr>
              <a:t>nastavena spolupráce s rodiči prostřednictvím Spolku </a:t>
            </a:r>
            <a:r>
              <a:rPr lang="cs-CZ" dirty="0" smtClean="0">
                <a:solidFill>
                  <a:prstClr val="black"/>
                </a:solidFill>
              </a:rPr>
              <a:t>přátel </a:t>
            </a:r>
            <a:r>
              <a:rPr lang="cs-CZ" dirty="0" smtClean="0">
                <a:solidFill>
                  <a:prstClr val="black"/>
                </a:solidFill>
              </a:rPr>
              <a:t>černošické školy, pravidelné třídní konzultace formou  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smtClean="0">
                <a:solidFill>
                  <a:prstClr val="black"/>
                </a:solidFill>
              </a:rPr>
              <a:t>      tripartity, možnost individuálních konzultací, funkční webové </a:t>
            </a:r>
            <a:r>
              <a:rPr lang="cs-CZ" dirty="0" smtClean="0">
                <a:solidFill>
                  <a:prstClr val="black"/>
                </a:solidFill>
              </a:rPr>
              <a:t>stránky a FB  </a:t>
            </a:r>
            <a:r>
              <a:rPr lang="cs-CZ" dirty="0" smtClean="0">
                <a:solidFill>
                  <a:prstClr val="black"/>
                </a:solidFill>
              </a:rPr>
              <a:t>školy, pravidelné </a:t>
            </a:r>
            <a:r>
              <a:rPr lang="cs-CZ" dirty="0" smtClean="0">
                <a:solidFill>
                  <a:prstClr val="black"/>
                </a:solidFill>
              </a:rPr>
              <a:t>informace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smtClean="0">
                <a:solidFill>
                  <a:prstClr val="black"/>
                </a:solidFill>
              </a:rPr>
              <a:t>     </a:t>
            </a:r>
            <a:r>
              <a:rPr lang="cs-CZ" dirty="0" smtClean="0">
                <a:solidFill>
                  <a:prstClr val="black"/>
                </a:solidFill>
              </a:rPr>
              <a:t> prostřednictvím </a:t>
            </a:r>
            <a:r>
              <a:rPr lang="cs-CZ" dirty="0" smtClean="0">
                <a:solidFill>
                  <a:prstClr val="black"/>
                </a:solidFill>
              </a:rPr>
              <a:t>místního tisku)</a:t>
            </a:r>
          </a:p>
          <a:p>
            <a:pPr marL="342900" lvl="0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prstClr val="black"/>
                </a:solidFill>
              </a:rPr>
              <a:t>s</a:t>
            </a:r>
            <a:r>
              <a:rPr lang="cs-CZ" sz="2400" b="1" dirty="0" smtClean="0">
                <a:solidFill>
                  <a:prstClr val="black"/>
                </a:solidFill>
              </a:rPr>
              <a:t>polupráce se zřizovatelem a školskou radou</a:t>
            </a:r>
          </a:p>
          <a:p>
            <a:pPr lvl="0">
              <a:spcBef>
                <a:spcPts val="1000"/>
              </a:spcBef>
            </a:pPr>
            <a:r>
              <a:rPr lang="cs-CZ" sz="2400" b="1" dirty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</a:rPr>
              <a:t>    </a:t>
            </a:r>
            <a:r>
              <a:rPr lang="cs-CZ" dirty="0" smtClean="0">
                <a:solidFill>
                  <a:prstClr val="black"/>
                </a:solidFill>
              </a:rPr>
              <a:t>je nastavena a</a:t>
            </a:r>
            <a:r>
              <a:rPr lang="cs-CZ" b="1" dirty="0" smtClean="0">
                <a:solidFill>
                  <a:prstClr val="black"/>
                </a:solidFill>
              </a:rPr>
              <a:t> </a:t>
            </a:r>
            <a:r>
              <a:rPr lang="cs-CZ" dirty="0" smtClean="0">
                <a:solidFill>
                  <a:prstClr val="black"/>
                </a:solidFill>
              </a:rPr>
              <a:t>probíhá v konstruktivním duchu</a:t>
            </a:r>
            <a:endParaRPr lang="cs-CZ" b="1" dirty="0" smtClean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cs-CZ" sz="2400" dirty="0">
                <a:solidFill>
                  <a:prstClr val="black"/>
                </a:solidFill>
              </a:rPr>
              <a:t> </a:t>
            </a:r>
            <a:r>
              <a:rPr lang="cs-CZ" sz="2400" dirty="0" smtClean="0">
                <a:solidFill>
                  <a:prstClr val="black"/>
                </a:solidFill>
              </a:rPr>
              <a:t>   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cs-CZ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44731"/>
            <a:ext cx="10515600" cy="5332232"/>
          </a:xfrm>
        </p:spPr>
        <p:txBody>
          <a:bodyPr>
            <a:normAutofit fontScale="25000" lnSpcReduction="20000"/>
          </a:bodyPr>
          <a:lstStyle/>
          <a:p>
            <a:r>
              <a:rPr lang="cs-CZ" sz="9600" b="1" dirty="0"/>
              <a:t>z</a:t>
            </a:r>
            <a:r>
              <a:rPr lang="cs-CZ" sz="9600" b="1" dirty="0" smtClean="0"/>
              <a:t>apojení školy do života komunity obce</a:t>
            </a:r>
          </a:p>
          <a:p>
            <a:pPr marL="0" indent="0">
              <a:buNone/>
            </a:pPr>
            <a:r>
              <a:rPr lang="cs-CZ" sz="9600" dirty="0"/>
              <a:t> </a:t>
            </a:r>
            <a:r>
              <a:rPr lang="cs-CZ" sz="9600" dirty="0" smtClean="0"/>
              <a:t>   </a:t>
            </a:r>
            <a:r>
              <a:rPr lang="cs-CZ" sz="7200" dirty="0" smtClean="0"/>
              <a:t>probíhá ( pokud není omezeno pandemií)</a:t>
            </a:r>
          </a:p>
          <a:p>
            <a:r>
              <a:rPr lang="cs-CZ" sz="9600" b="1" dirty="0"/>
              <a:t>i</a:t>
            </a:r>
            <a:r>
              <a:rPr lang="cs-CZ" sz="9600" b="1" dirty="0" smtClean="0"/>
              <a:t>ntegrace moderních výukových metod </a:t>
            </a:r>
            <a:r>
              <a:rPr lang="cs-CZ" sz="7200" b="1" dirty="0" smtClean="0"/>
              <a:t>– </a:t>
            </a:r>
            <a:r>
              <a:rPr lang="cs-CZ" sz="7200" dirty="0" smtClean="0"/>
              <a:t>ze strany vedení podpora pedagogů v dalším vzdělávání</a:t>
            </a:r>
          </a:p>
          <a:p>
            <a:r>
              <a:rPr lang="cs-CZ" sz="9600" b="1" dirty="0"/>
              <a:t>z</a:t>
            </a:r>
            <a:r>
              <a:rPr lang="cs-CZ" sz="9600" b="1" dirty="0" smtClean="0"/>
              <a:t>ačleňování žáků se speciálními vzdělávacími potřebami</a:t>
            </a:r>
            <a:r>
              <a:rPr lang="cs-CZ" sz="9600" dirty="0" smtClean="0"/>
              <a:t> – </a:t>
            </a:r>
            <a:r>
              <a:rPr lang="cs-CZ" sz="7200" dirty="0" smtClean="0"/>
              <a:t>probíhá, posíleno ŠPP o speciálního pedagoga a dalšího psychologa</a:t>
            </a:r>
          </a:p>
          <a:p>
            <a:r>
              <a:rPr lang="cs-CZ" sz="9600" b="1" dirty="0"/>
              <a:t>z</a:t>
            </a:r>
            <a:r>
              <a:rPr lang="cs-CZ" sz="9600" b="1" dirty="0" smtClean="0"/>
              <a:t>kvalitněna spolupráce s </a:t>
            </a:r>
            <a:r>
              <a:rPr lang="cs-CZ" sz="9600" b="1" dirty="0" err="1" smtClean="0"/>
              <a:t>ped.psychol.poradnou</a:t>
            </a:r>
            <a:r>
              <a:rPr lang="cs-CZ" sz="9600" b="1" dirty="0" smtClean="0"/>
              <a:t> a OSPOD</a:t>
            </a:r>
          </a:p>
          <a:p>
            <a:r>
              <a:rPr lang="cs-CZ" sz="9600" b="1" dirty="0"/>
              <a:t>s</a:t>
            </a:r>
            <a:r>
              <a:rPr lang="cs-CZ" sz="9600" b="1" dirty="0" smtClean="0"/>
              <a:t>tabilizace a podpora </a:t>
            </a:r>
            <a:r>
              <a:rPr lang="cs-CZ" sz="9600" b="1" dirty="0" err="1" smtClean="0"/>
              <a:t>ped.týmu</a:t>
            </a:r>
            <a:r>
              <a:rPr lang="cs-CZ" sz="9600" b="1" dirty="0" smtClean="0"/>
              <a:t> </a:t>
            </a:r>
            <a:r>
              <a:rPr lang="cs-CZ" sz="7200" b="1" dirty="0" smtClean="0"/>
              <a:t>– </a:t>
            </a:r>
            <a:r>
              <a:rPr lang="cs-CZ" sz="7200" dirty="0" smtClean="0"/>
              <a:t>neustále v procesu</a:t>
            </a:r>
            <a:endParaRPr lang="cs-CZ" sz="9600" dirty="0" smtClean="0"/>
          </a:p>
          <a:p>
            <a:r>
              <a:rPr lang="cs-CZ" sz="9600" b="1" dirty="0"/>
              <a:t>z</a:t>
            </a:r>
            <a:r>
              <a:rPr lang="cs-CZ" sz="9600" b="1" dirty="0" smtClean="0"/>
              <a:t>lepšování materiálních podmínek </a:t>
            </a:r>
            <a:r>
              <a:rPr lang="cs-CZ" sz="9600" dirty="0" smtClean="0"/>
              <a:t>– </a:t>
            </a:r>
            <a:r>
              <a:rPr lang="cs-CZ" sz="7200" dirty="0" smtClean="0"/>
              <a:t>pro žáky i pedagogy</a:t>
            </a:r>
            <a:r>
              <a:rPr lang="cs-CZ" sz="7200" b="1" dirty="0" smtClean="0"/>
              <a:t> </a:t>
            </a:r>
          </a:p>
          <a:p>
            <a:pPr marL="0" indent="0">
              <a:buNone/>
            </a:pPr>
            <a:endParaRPr lang="cs-CZ" sz="7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9600" b="1" dirty="0" smtClean="0">
                <a:solidFill>
                  <a:srgbClr val="0070C0"/>
                </a:solidFill>
              </a:rPr>
              <a:t>Cíle</a:t>
            </a:r>
            <a:r>
              <a:rPr lang="cs-CZ" sz="9600" b="1" dirty="0" smtClean="0">
                <a:solidFill>
                  <a:srgbClr val="FF0000"/>
                </a:solidFill>
              </a:rPr>
              <a:t> , které se zatím nepodařilo naplnit :  </a:t>
            </a:r>
          </a:p>
          <a:p>
            <a:r>
              <a:rPr lang="cs-CZ" sz="8000" dirty="0" smtClean="0"/>
              <a:t>využití potenciálu žáků 9.ročníku po přijímacích zkouškách</a:t>
            </a:r>
          </a:p>
          <a:p>
            <a:r>
              <a:rPr lang="cs-CZ" sz="8000" dirty="0"/>
              <a:t>v</a:t>
            </a:r>
            <a:r>
              <a:rPr lang="cs-CZ" sz="8000" dirty="0" smtClean="0"/>
              <a:t>ětší podpora nadaných žáků</a:t>
            </a:r>
          </a:p>
          <a:p>
            <a:r>
              <a:rPr lang="cs-CZ" sz="8000" dirty="0"/>
              <a:t>z</a:t>
            </a:r>
            <a:r>
              <a:rPr lang="cs-CZ" sz="8000" dirty="0" smtClean="0"/>
              <a:t>avedení tandemové výuky</a:t>
            </a:r>
          </a:p>
          <a:p>
            <a:r>
              <a:rPr lang="cs-CZ" sz="8000" dirty="0"/>
              <a:t>z</a:t>
            </a:r>
            <a:r>
              <a:rPr lang="cs-CZ" sz="8000" dirty="0" smtClean="0"/>
              <a:t>avedení pravidelného </a:t>
            </a:r>
            <a:r>
              <a:rPr lang="cs-CZ" sz="8000" dirty="0" err="1" smtClean="0"/>
              <a:t>mentoringu</a:t>
            </a:r>
            <a:r>
              <a:rPr lang="cs-CZ" sz="8000" dirty="0" smtClean="0"/>
              <a:t> a supervize pro </a:t>
            </a:r>
            <a:r>
              <a:rPr lang="cs-CZ" sz="8000" dirty="0" smtClean="0"/>
              <a:t>pedagogy ( v roce 2019 realizován </a:t>
            </a:r>
            <a:r>
              <a:rPr lang="cs-CZ" sz="8000" dirty="0" err="1" smtClean="0"/>
              <a:t>mentoring</a:t>
            </a:r>
            <a:r>
              <a:rPr lang="cs-CZ" sz="8000" dirty="0" smtClean="0"/>
              <a:t> pro 8 pedagogů společností JOB, návaznost přerušena </a:t>
            </a:r>
            <a:r>
              <a:rPr lang="cs-CZ" sz="8000" dirty="0" err="1" smtClean="0"/>
              <a:t>lockdownem</a:t>
            </a:r>
            <a:r>
              <a:rPr lang="cs-CZ" sz="8000" dirty="0" smtClean="0"/>
              <a:t>)</a:t>
            </a:r>
            <a:endParaRPr lang="cs-CZ" sz="8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                    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27749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Střednědobé cíle rozvoje školy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 smtClean="0"/>
              <a:t>Zaměření na výuku tělovýchovy</a:t>
            </a:r>
          </a:p>
          <a:p>
            <a:pPr marL="0" indent="0">
              <a:buNone/>
            </a:pPr>
            <a:r>
              <a:rPr lang="cs-CZ" sz="1600" b="1" dirty="0" smtClean="0"/>
              <a:t>Popis cíle: </a:t>
            </a:r>
            <a:r>
              <a:rPr lang="cs-CZ" sz="1600" dirty="0"/>
              <a:t>p</a:t>
            </a:r>
            <a:r>
              <a:rPr lang="cs-CZ" sz="1600" dirty="0" smtClean="0"/>
              <a:t>osílit kvalitu výuky tělesné výchovy na 1. stupni</a:t>
            </a:r>
          </a:p>
          <a:p>
            <a:pPr marL="0" indent="0">
              <a:buNone/>
            </a:pPr>
            <a:r>
              <a:rPr lang="cs-CZ" sz="1600" b="1" dirty="0" smtClean="0"/>
              <a:t>Stav: </a:t>
            </a:r>
            <a:r>
              <a:rPr lang="cs-CZ" sz="1600" dirty="0"/>
              <a:t>v</a:t>
            </a:r>
            <a:r>
              <a:rPr lang="cs-CZ" sz="1600" dirty="0" smtClean="0"/>
              <a:t>ýuku zajišťují učitelky 1. stupně, cílem je ukázat jim za pomoci profesionálních trenérů, jak efektivně vést hodiny TV</a:t>
            </a:r>
          </a:p>
          <a:p>
            <a:pPr marL="0" indent="0">
              <a:buNone/>
            </a:pPr>
            <a:r>
              <a:rPr lang="cs-CZ" sz="1600" b="1" dirty="0"/>
              <a:t> </a:t>
            </a:r>
            <a:r>
              <a:rPr lang="cs-CZ" sz="1600" b="1" dirty="0" smtClean="0"/>
              <a:t>         </a:t>
            </a:r>
            <a:r>
              <a:rPr lang="cs-CZ" sz="1600" dirty="0" smtClean="0"/>
              <a:t>(pilotní program Trenéři do škol – podzim 2021- se  osvědčil); v další fázi nutná finanční podpora zřizovatele</a:t>
            </a:r>
          </a:p>
          <a:p>
            <a:pPr marL="0" indent="0">
              <a:buNone/>
            </a:pPr>
            <a:r>
              <a:rPr lang="cs-CZ" sz="1600" b="1" dirty="0" smtClean="0"/>
              <a:t>Měřítko úspěchu: </a:t>
            </a:r>
            <a:r>
              <a:rPr lang="cs-CZ" sz="1600" dirty="0" smtClean="0"/>
              <a:t>zlepší se pohybové schopnosti žáků, hodiny TV je baví, sníží se úrazovost, úspěchy ve sportovních soutěžích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                                při reprezentaci školy 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2. </a:t>
            </a:r>
            <a:r>
              <a:rPr lang="cs-CZ" sz="2400" b="1" dirty="0" smtClean="0">
                <a:solidFill>
                  <a:prstClr val="black"/>
                </a:solidFill>
              </a:rPr>
              <a:t>Zaměření </a:t>
            </a:r>
            <a:r>
              <a:rPr lang="cs-CZ" sz="2400" b="1" dirty="0">
                <a:solidFill>
                  <a:prstClr val="black"/>
                </a:solidFill>
              </a:rPr>
              <a:t>na výuku </a:t>
            </a:r>
            <a:r>
              <a:rPr lang="cs-CZ" sz="2400" b="1" dirty="0" smtClean="0">
                <a:solidFill>
                  <a:prstClr val="black"/>
                </a:solidFill>
              </a:rPr>
              <a:t>anglického jazyka</a:t>
            </a:r>
          </a:p>
          <a:p>
            <a:pPr marL="0" indent="0">
              <a:buNone/>
            </a:pPr>
            <a:r>
              <a:rPr lang="cs-CZ" sz="1600" b="1" dirty="0" smtClean="0">
                <a:solidFill>
                  <a:prstClr val="black"/>
                </a:solidFill>
              </a:rPr>
              <a:t>Popis cíle: </a:t>
            </a:r>
            <a:r>
              <a:rPr lang="cs-CZ" sz="1600" dirty="0">
                <a:solidFill>
                  <a:prstClr val="black"/>
                </a:solidFill>
              </a:rPr>
              <a:t>pokračovat v programu CLIL na 1. stupni a umožnit návaznost výuky AJ s rodilým mluvčím i na 2. </a:t>
            </a:r>
            <a:r>
              <a:rPr lang="cs-CZ" sz="1600" dirty="0" smtClean="0">
                <a:solidFill>
                  <a:prstClr val="black"/>
                </a:solidFill>
              </a:rPr>
              <a:t>stupni</a:t>
            </a:r>
          </a:p>
          <a:p>
            <a:pPr marL="0" indent="0">
              <a:buNone/>
            </a:pPr>
            <a:r>
              <a:rPr lang="cs-CZ" sz="1600" b="1" dirty="0" smtClean="0">
                <a:solidFill>
                  <a:prstClr val="black"/>
                </a:solidFill>
              </a:rPr>
              <a:t>Stav: </a:t>
            </a:r>
            <a:r>
              <a:rPr lang="cs-CZ" sz="1600" dirty="0" smtClean="0">
                <a:solidFill>
                  <a:prstClr val="black"/>
                </a:solidFill>
              </a:rPr>
              <a:t>výuka v programu CLIL je velmi žádaná, každým rokem otvíráme 1 třídu; původně byl program plánován jen pro 1. stupeň; návaznost výuky Aj s rodilým mluvčím v tuto chvíli </a:t>
            </a:r>
            <a:r>
              <a:rPr lang="cs-CZ" sz="1600" dirty="0">
                <a:solidFill>
                  <a:prstClr val="black"/>
                </a:solidFill>
              </a:rPr>
              <a:t>v</a:t>
            </a:r>
            <a:r>
              <a:rPr lang="cs-CZ" sz="1600" dirty="0" smtClean="0">
                <a:solidFill>
                  <a:prstClr val="black"/>
                </a:solidFill>
              </a:rPr>
              <a:t> </a:t>
            </a:r>
            <a:r>
              <a:rPr lang="cs-CZ" sz="1600" dirty="0" smtClean="0">
                <a:solidFill>
                  <a:prstClr val="black"/>
                </a:solidFill>
              </a:rPr>
              <a:t>7. ročníku </a:t>
            </a:r>
          </a:p>
          <a:p>
            <a:pPr marL="0" indent="0">
              <a:buNone/>
            </a:pPr>
            <a:r>
              <a:rPr lang="cs-CZ" sz="1600" b="1" dirty="0" smtClean="0">
                <a:solidFill>
                  <a:prstClr val="black"/>
                </a:solidFill>
              </a:rPr>
              <a:t>Měřítko úspěchu: </a:t>
            </a:r>
            <a:r>
              <a:rPr lang="cs-CZ" sz="1600" dirty="0" smtClean="0">
                <a:solidFill>
                  <a:prstClr val="black"/>
                </a:solidFill>
              </a:rPr>
              <a:t>žáci jsou pro další studia výborně jazykově vybaveni, výuka je baví, přirozenou cestou se naučí jazyk a nebojí se ho použít, úspěchy v jazykových soutěžích </a:t>
            </a:r>
            <a:endParaRPr lang="cs-CZ" sz="16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34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Střednědobé cíle rozvoje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96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3. </a:t>
            </a:r>
            <a:r>
              <a:rPr lang="cs-CZ" b="1" dirty="0" smtClean="0"/>
              <a:t>Zajistit v plném rozsahu výuku ICT již od </a:t>
            </a:r>
            <a:r>
              <a:rPr lang="cs-CZ" b="1" dirty="0" err="1" smtClean="0"/>
              <a:t>škol.roku</a:t>
            </a:r>
            <a:r>
              <a:rPr lang="cs-CZ" b="1" dirty="0" smtClean="0"/>
              <a:t> 2022/23</a:t>
            </a:r>
          </a:p>
          <a:p>
            <a:pPr marL="0" indent="0">
              <a:buNone/>
            </a:pPr>
            <a:r>
              <a:rPr lang="cs-CZ" sz="2100" dirty="0" smtClean="0"/>
              <a:t>V rámci nového RVP a Strategie 2030+</a:t>
            </a:r>
            <a:endParaRPr lang="cs-CZ" sz="2600" b="1" dirty="0"/>
          </a:p>
          <a:p>
            <a:pPr marL="0" indent="0">
              <a:buNone/>
            </a:pPr>
            <a:r>
              <a:rPr lang="cs-CZ" sz="2600" b="1" dirty="0"/>
              <a:t>4</a:t>
            </a:r>
            <a:r>
              <a:rPr lang="cs-CZ" sz="2600" b="1" dirty="0" smtClean="0"/>
              <a:t>. Podpora </a:t>
            </a:r>
            <a:r>
              <a:rPr lang="cs-CZ" sz="2600" b="1" dirty="0" smtClean="0"/>
              <a:t>dětí s odkladem školní docházky</a:t>
            </a:r>
          </a:p>
          <a:p>
            <a:pPr marL="0" indent="0">
              <a:buNone/>
            </a:pPr>
            <a:r>
              <a:rPr lang="cs-CZ" sz="1600" b="1" dirty="0" smtClean="0"/>
              <a:t>Popis cíle: </a:t>
            </a:r>
            <a:r>
              <a:rPr lang="cs-CZ" sz="1600" dirty="0" smtClean="0"/>
              <a:t>od školního roku 2022/23 zavést přípravnou třídu, </a:t>
            </a:r>
            <a:r>
              <a:rPr lang="cs-CZ" sz="1600" dirty="0" smtClean="0"/>
              <a:t>zajistit </a:t>
            </a:r>
            <a:r>
              <a:rPr lang="cs-CZ" sz="1600" dirty="0" smtClean="0"/>
              <a:t>kvalitní personální obsazení ( učitelka  a asistent pedagoga)</a:t>
            </a:r>
            <a:endParaRPr lang="cs-CZ" sz="1600" b="1" dirty="0" smtClean="0"/>
          </a:p>
          <a:p>
            <a:pPr marL="0" indent="0">
              <a:buNone/>
            </a:pPr>
            <a:r>
              <a:rPr lang="cs-CZ" sz="1600" b="1" dirty="0" smtClean="0"/>
              <a:t>Stav: </a:t>
            </a:r>
            <a:r>
              <a:rPr lang="cs-CZ" sz="1600" dirty="0" smtClean="0"/>
              <a:t>dosud nebyla přípravná třída zavedena, je to pilotní projekt</a:t>
            </a:r>
            <a:endParaRPr lang="cs-CZ" sz="1600" b="1" dirty="0" smtClean="0"/>
          </a:p>
          <a:p>
            <a:pPr marL="0" indent="0">
              <a:buNone/>
            </a:pPr>
            <a:r>
              <a:rPr lang="cs-CZ" sz="1600" b="1" dirty="0" smtClean="0"/>
              <a:t>Měřítko úspěchu: </a:t>
            </a:r>
            <a:r>
              <a:rPr lang="cs-CZ" sz="1600" dirty="0" smtClean="0"/>
              <a:t>podpořit „</a:t>
            </a:r>
            <a:r>
              <a:rPr lang="cs-CZ" sz="1600" dirty="0" err="1" smtClean="0"/>
              <a:t>odkladové“děti</a:t>
            </a:r>
            <a:r>
              <a:rPr lang="cs-CZ" sz="1600" dirty="0" smtClean="0"/>
              <a:t>, aby se nemusely na další rok vracet zpět do MŠ, ale vést je již v částečném  školním režimu se zohledněním jejich školní zralosti a případných specifických poruch učení, ulehčit jim nástup do 1.ročníku</a:t>
            </a:r>
          </a:p>
          <a:p>
            <a:pPr marL="0" indent="0">
              <a:buNone/>
            </a:pPr>
            <a:r>
              <a:rPr lang="cs-CZ" b="1" dirty="0"/>
              <a:t>5</a:t>
            </a:r>
            <a:r>
              <a:rPr lang="cs-CZ" b="1" dirty="0" smtClean="0"/>
              <a:t>. </a:t>
            </a:r>
            <a:r>
              <a:rPr lang="cs-CZ" sz="2600" b="1" dirty="0" smtClean="0"/>
              <a:t>Rozvoj mentorské podpory pedagogů</a:t>
            </a:r>
          </a:p>
          <a:p>
            <a:pPr marL="0" indent="0">
              <a:buNone/>
            </a:pPr>
            <a:r>
              <a:rPr lang="cs-CZ" sz="1600" b="1" dirty="0" smtClean="0"/>
              <a:t>Popis cíle: </a:t>
            </a:r>
            <a:r>
              <a:rPr lang="cs-CZ" sz="1600" dirty="0" smtClean="0"/>
              <a:t>rozšíření</a:t>
            </a:r>
            <a:r>
              <a:rPr lang="cs-CZ" sz="1600" b="1" dirty="0" smtClean="0"/>
              <a:t> </a:t>
            </a:r>
            <a:r>
              <a:rPr lang="cs-CZ" sz="1600" dirty="0" smtClean="0"/>
              <a:t>mentorské</a:t>
            </a:r>
            <a:r>
              <a:rPr lang="cs-CZ" sz="1600" b="1" dirty="0" smtClean="0"/>
              <a:t> </a:t>
            </a:r>
            <a:r>
              <a:rPr lang="cs-CZ" sz="1600" dirty="0" smtClean="0"/>
              <a:t>podpory nejen začínajících pedagogů  </a:t>
            </a:r>
          </a:p>
          <a:p>
            <a:pPr marL="0" indent="0">
              <a:buNone/>
            </a:pPr>
            <a:r>
              <a:rPr lang="cs-CZ" sz="1600" b="1" dirty="0" smtClean="0"/>
              <a:t>Stav: </a:t>
            </a:r>
            <a:r>
              <a:rPr lang="cs-CZ" sz="1600" dirty="0" smtClean="0"/>
              <a:t>v současné době je poskytována mentorská podpora 2 začínajícím pedagogům ( vyškolený mentor z vlastních řad)</a:t>
            </a:r>
            <a:endParaRPr lang="cs-CZ" sz="1600" b="1" dirty="0" smtClean="0"/>
          </a:p>
          <a:p>
            <a:pPr marL="0" indent="0">
              <a:buNone/>
            </a:pPr>
            <a:r>
              <a:rPr lang="cs-CZ" sz="1600" b="1" dirty="0" smtClean="0"/>
              <a:t>Měřítko úspěchu:</a:t>
            </a:r>
            <a:r>
              <a:rPr lang="cs-CZ" sz="1600" dirty="0" smtClean="0"/>
              <a:t> zkvalitnění výchovně vzdělávací činnosti pedagogů, kterým bude mentorská podpora poskytnuta</a:t>
            </a:r>
          </a:p>
          <a:p>
            <a:pPr marL="0" lvl="0" indent="0">
              <a:buNone/>
            </a:pPr>
            <a:r>
              <a:rPr lang="cs-CZ" b="1" dirty="0">
                <a:solidFill>
                  <a:prstClr val="black"/>
                </a:solidFill>
              </a:rPr>
              <a:t>6</a:t>
            </a:r>
            <a:r>
              <a:rPr lang="cs-CZ" b="1" dirty="0" smtClean="0">
                <a:solidFill>
                  <a:prstClr val="black"/>
                </a:solidFill>
              </a:rPr>
              <a:t>. </a:t>
            </a:r>
            <a:r>
              <a:rPr lang="cs-CZ" sz="2600" b="1" dirty="0" smtClean="0">
                <a:solidFill>
                  <a:prstClr val="black"/>
                </a:solidFill>
              </a:rPr>
              <a:t>Zavedení dalších pracovních pozic</a:t>
            </a:r>
          </a:p>
          <a:p>
            <a:pPr marL="0" lvl="0" indent="0">
              <a:buNone/>
            </a:pPr>
            <a:r>
              <a:rPr lang="cs-CZ" sz="1600" b="1" dirty="0">
                <a:solidFill>
                  <a:prstClr val="black"/>
                </a:solidFill>
              </a:rPr>
              <a:t>Popis cíle: </a:t>
            </a:r>
            <a:r>
              <a:rPr lang="cs-CZ" sz="1600" dirty="0">
                <a:solidFill>
                  <a:prstClr val="black"/>
                </a:solidFill>
              </a:rPr>
              <a:t>rozšíření</a:t>
            </a:r>
            <a:r>
              <a:rPr lang="cs-CZ" sz="1600" b="1" dirty="0">
                <a:solidFill>
                  <a:prstClr val="black"/>
                </a:solidFill>
              </a:rPr>
              <a:t> </a:t>
            </a:r>
            <a:r>
              <a:rPr lang="cs-CZ" sz="1600" dirty="0" smtClean="0">
                <a:solidFill>
                  <a:prstClr val="black"/>
                </a:solidFill>
              </a:rPr>
              <a:t>vedení školy o pozici 4. zástupce ředitelky školy, který by koordinoval osobnostní rozvoj pedagogů a s tím spojené činnosti ( DVPP, zajištění vzdělávání v době žákovských prázdnin, kontrolní činnost, koordinace mentorské podpory, pomoc s personálním zajištěním chodu školy)+ administrativní síla na částečný úvazek ( pomoc s administrativní agendou vedení školy a hospodářky)</a:t>
            </a:r>
            <a:endParaRPr lang="cs-CZ" sz="16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600" b="1" dirty="0">
                <a:solidFill>
                  <a:prstClr val="black"/>
                </a:solidFill>
              </a:rPr>
              <a:t>Stav: </a:t>
            </a:r>
            <a:r>
              <a:rPr lang="cs-CZ" sz="1600" dirty="0" smtClean="0">
                <a:solidFill>
                  <a:prstClr val="black"/>
                </a:solidFill>
              </a:rPr>
              <a:t>nyní je ve vedení školy ředitelka, 3 zástupci a v širším vedení vedoucí učitelka na detašovaném pracovišti v budově ZŠ v Komenského ulici; vedoucí vychovatelka ve ŠD; hospodářka školy a externí hlavní účetní</a:t>
            </a:r>
            <a:endParaRPr lang="cs-CZ" sz="16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600" b="1" dirty="0">
                <a:solidFill>
                  <a:prstClr val="black"/>
                </a:solidFill>
              </a:rPr>
              <a:t>Měřítko </a:t>
            </a:r>
            <a:r>
              <a:rPr lang="cs-CZ" sz="1600" b="1" dirty="0" smtClean="0">
                <a:solidFill>
                  <a:prstClr val="black"/>
                </a:solidFill>
              </a:rPr>
              <a:t>úspěchu: </a:t>
            </a:r>
            <a:r>
              <a:rPr lang="cs-CZ" sz="1600" dirty="0" smtClean="0">
                <a:solidFill>
                  <a:prstClr val="black"/>
                </a:solidFill>
              </a:rPr>
              <a:t>efektivnější rozložení činností, které vykonává vedení </a:t>
            </a:r>
            <a:r>
              <a:rPr lang="cs-CZ" sz="1600" dirty="0" smtClean="0">
                <a:solidFill>
                  <a:prstClr val="black"/>
                </a:solidFill>
              </a:rPr>
              <a:t>školy, zvládnutí </a:t>
            </a:r>
            <a:r>
              <a:rPr lang="cs-CZ" sz="1600" dirty="0" smtClean="0">
                <a:solidFill>
                  <a:prstClr val="black"/>
                </a:solidFill>
              </a:rPr>
              <a:t>stále rostoucí administrativní </a:t>
            </a:r>
            <a:r>
              <a:rPr lang="cs-CZ" sz="1600" dirty="0" smtClean="0">
                <a:solidFill>
                  <a:prstClr val="black"/>
                </a:solidFill>
              </a:rPr>
              <a:t>zátěže </a:t>
            </a:r>
            <a:endParaRPr lang="cs-CZ" sz="16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4702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Akční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59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 smtClean="0"/>
              <a:t>Co pro uvedené cíle udělá škola</a:t>
            </a:r>
          </a:p>
          <a:p>
            <a:r>
              <a:rPr lang="cs-CZ" sz="1600" dirty="0" smtClean="0"/>
              <a:t>Výuka TV + </a:t>
            </a:r>
            <a:r>
              <a:rPr lang="cs-CZ" sz="1600" dirty="0" smtClean="0"/>
              <a:t>Aj+ ICT: </a:t>
            </a:r>
            <a:r>
              <a:rPr lang="cs-CZ" sz="1600" dirty="0" smtClean="0"/>
              <a:t>zajistí personální zabezpečení výuky</a:t>
            </a:r>
          </a:p>
          <a:p>
            <a:r>
              <a:rPr lang="cs-CZ" sz="1600" dirty="0" smtClean="0"/>
              <a:t>Přípravná třída: zajistí administrativu, prostor, personální pokrytí ( pedagog + asistent pedagoga)</a:t>
            </a:r>
          </a:p>
          <a:p>
            <a:r>
              <a:rPr lang="cs-CZ" sz="1600" dirty="0" err="1" smtClean="0"/>
              <a:t>Mentoring</a:t>
            </a:r>
            <a:r>
              <a:rPr lang="cs-CZ" sz="1600" dirty="0" smtClean="0"/>
              <a:t>: organizační  a personální zajištění </a:t>
            </a:r>
          </a:p>
          <a:p>
            <a:pPr marL="0" indent="0">
              <a:buNone/>
            </a:pPr>
            <a:r>
              <a:rPr lang="cs-CZ" b="1" dirty="0" smtClean="0"/>
              <a:t>2. </a:t>
            </a:r>
            <a:r>
              <a:rPr lang="cs-CZ" sz="2400" b="1" dirty="0" smtClean="0"/>
              <a:t>Co pro uvedené cíle bude dělat školská rada</a:t>
            </a:r>
          </a:p>
          <a:p>
            <a:pPr marL="0" indent="0">
              <a:buNone/>
            </a:pPr>
            <a:r>
              <a:rPr lang="cs-CZ" sz="1600" dirty="0" smtClean="0"/>
              <a:t>Poskytnutí podnětů, případná pomoc s personálním zajištěním, podpora v oblasti prezentace školy</a:t>
            </a:r>
          </a:p>
          <a:p>
            <a:pPr marL="0" indent="0">
              <a:buNone/>
            </a:pPr>
            <a:r>
              <a:rPr lang="cs-CZ" b="1" dirty="0" smtClean="0"/>
              <a:t>3.</a:t>
            </a:r>
            <a:r>
              <a:rPr lang="cs-CZ" sz="2400" b="1" dirty="0" smtClean="0"/>
              <a:t> Co pro uvedené cíle může udělat zřizovatel</a:t>
            </a:r>
          </a:p>
          <a:p>
            <a:pPr marL="0" indent="0">
              <a:buNone/>
            </a:pPr>
            <a:r>
              <a:rPr lang="cs-CZ" sz="1600" dirty="0" smtClean="0"/>
              <a:t>Finančně podpoří záměr zatraktivnění výuky TV, další pracovní pozice ( zástupce, </a:t>
            </a:r>
            <a:r>
              <a:rPr lang="cs-CZ" sz="1600" dirty="0" smtClean="0"/>
              <a:t>administrativní síla</a:t>
            </a:r>
            <a:r>
              <a:rPr lang="cs-CZ" sz="1600" dirty="0" smtClean="0"/>
              <a:t>)</a:t>
            </a:r>
          </a:p>
          <a:p>
            <a:pPr marL="0" indent="0">
              <a:buNone/>
            </a:pPr>
            <a:r>
              <a:rPr lang="cs-CZ" sz="1600" dirty="0" smtClean="0"/>
              <a:t>Spolupráce v administrativní oblasti při zavedení přípravné třídy</a:t>
            </a:r>
          </a:p>
          <a:p>
            <a:pPr marL="0" indent="0">
              <a:buNone/>
            </a:pPr>
            <a:r>
              <a:rPr lang="cs-CZ" b="1" dirty="0" smtClean="0"/>
              <a:t>4. </a:t>
            </a:r>
            <a:r>
              <a:rPr lang="cs-CZ" sz="2400" b="1" dirty="0" smtClean="0"/>
              <a:t>Jak mohou k uvedeným cílům přispět rodiče</a:t>
            </a:r>
          </a:p>
          <a:p>
            <a:pPr marL="0" indent="0">
              <a:buNone/>
            </a:pPr>
            <a:r>
              <a:rPr lang="cs-CZ" sz="1600" dirty="0" smtClean="0"/>
              <a:t>Prostřednictvím Spolku přátel černošické školy představovat záměry školy veřejnosti ( rozhovory Od tabule)- provázáno se členy školské rady, kteří jsou zároveň rodiči 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0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757</TotalTime>
  <Words>907</Words>
  <Application>Microsoft Office PowerPoint</Application>
  <PresentationFormat>Širokoúhlá obrazovka</PresentationFormat>
  <Paragraphs>74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VIZE  A  KONCEPCE  ZŠ  ČERNOŠICE</vt:lpstr>
      <vt:lpstr>VIZE  ŠKOLY</vt:lpstr>
      <vt:lpstr>KONCEPCE  ŠKOLY na období 2022 - 2024</vt:lpstr>
      <vt:lpstr>Prezentace aplikace PowerPoint</vt:lpstr>
      <vt:lpstr>Střednědobé cíle rozvoje školy</vt:lpstr>
      <vt:lpstr>Střednědobé cíle rozvoje školy</vt:lpstr>
      <vt:lpstr>Akční plán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VIZE  A  KONCEPCE  ZŠ  ČERNOŠICE</dc:title>
  <dc:creator>Zhoufová Ludmila</dc:creator>
  <cp:lastModifiedBy>Zhoufová Ludmila</cp:lastModifiedBy>
  <cp:revision>35</cp:revision>
  <cp:lastPrinted>2022-02-21T11:58:10Z</cp:lastPrinted>
  <dcterms:created xsi:type="dcterms:W3CDTF">2022-02-17T07:51:47Z</dcterms:created>
  <dcterms:modified xsi:type="dcterms:W3CDTF">2022-02-21T12:35:38Z</dcterms:modified>
</cp:coreProperties>
</file>