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7" r:id="rId3"/>
    <p:sldId id="261" r:id="rId4"/>
    <p:sldId id="263" r:id="rId5"/>
    <p:sldId id="260" r:id="rId6"/>
    <p:sldId id="258" r:id="rId7"/>
    <p:sldId id="259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7CD91-64D8-FCC2-20D2-A9493AA3C0EB}" v="2" dt="2025-09-22T21:35:43.094"/>
    <p1510:client id="{CDDF60A6-CD84-0E04-B5DB-217E07F5E625}" v="1500" dt="2025-09-23T09:47:1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91067-0F55-4D39-1FA6-EBFAEDFD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495" y="2605315"/>
            <a:ext cx="3737268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800" b="1" dirty="0"/>
              <a:t>SPORTOVNÍ VÝCHOVA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1800" b="1" dirty="0">
                <a:solidFill>
                  <a:schemeClr val="tx1"/>
                </a:solidFill>
              </a:rPr>
              <a:t>Mgr. Táňa Vodičková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23DC181-C0E7-107F-27DA-BEF30FAA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88" r="17052" b="-1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58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90E7439-D649-D716-504E-9D78B17A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2" r="13203" b="-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66766-DF52-99F3-847A-D2A1BDA0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38" y="1718849"/>
            <a:ext cx="4878165" cy="3505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Dvě vyučovací hodiny každý lichý/sudý týden</a:t>
            </a:r>
          </a:p>
          <a:p>
            <a:r>
              <a:rPr lang="cs-CZ" dirty="0"/>
              <a:t>Volitelný předmět pro žáky se zájmem o tělesnou výchovu a sport</a:t>
            </a:r>
          </a:p>
          <a:p>
            <a:r>
              <a:rPr lang="cs-CZ" dirty="0"/>
              <a:t>Rozšíření výuky TV - další možnost pohybových aktivit v rámci výuky na ZŠ Černošice</a:t>
            </a:r>
            <a:endParaRPr lang="en-US"/>
          </a:p>
          <a:p>
            <a:r>
              <a:rPr lang="cs-CZ" dirty="0"/>
              <a:t>Spolupráce a koordinace výuky s učiteli tělesné výchovy</a:t>
            </a:r>
          </a:p>
          <a:p>
            <a:pPr marL="0" indent="0">
              <a:buNone/>
            </a:pPr>
            <a:endParaRPr lang="cs-CZ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74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482E6-C767-99C4-92E5-E13AD5D4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4" y="766483"/>
            <a:ext cx="859666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/>
              <a:t>CÍLE PŘEDMĚTU SPORTOVNÍ VÝCHOVA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E28D58-0410-04DD-5154-2F6B50408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4" y="1421164"/>
            <a:ext cx="8596668" cy="4721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ROZVOJ POHYBOVÝCH SCHOPNOSTÍ</a:t>
            </a:r>
            <a:r>
              <a:rPr lang="cs-CZ" sz="1800" dirty="0"/>
              <a:t> (rychlostních, vytrvalostních, silových a koordinačních - obratnost, rovnováha, reakce a flexibilita)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ZDOKONALOVÁNÍ POHYBOVÝCH DOVEDNOSTÍ</a:t>
            </a:r>
            <a:r>
              <a:rPr lang="cs-CZ" sz="1800" dirty="0"/>
              <a:t> (v jednotlivých sportovních disciplínách i obecných, kultivace pohybu)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SPORTOVNÍ TEORIE </a:t>
            </a:r>
            <a:r>
              <a:rPr lang="cs-CZ" sz="1800" dirty="0"/>
              <a:t>(průběžná teoretická příprava - tělovýchovné názvosloví, pravidla sportů, vysvětlení neznámých sportovních pojmů, rozbory sportovních tréninků, teorie tréninkových cyklů aj.)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PŘÍPRAVA ŽÁKŮ NA REPREZENTACI ŠKOLY</a:t>
            </a:r>
            <a:r>
              <a:rPr lang="cs-CZ" sz="1800" dirty="0"/>
              <a:t> ve sportovních soutěžích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b="1" dirty="0"/>
              <a:t>DIDAKTICKÉ VÝSTUPY ŽÁKŮ </a:t>
            </a:r>
            <a:r>
              <a:rPr lang="cs-CZ" sz="1800" dirty="0"/>
              <a:t>(příprava tréninkové jednotky/vyučovací hodiny na zvolené sportovní téma, rozhodcovská činnost žáka)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78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6E822-B869-A77E-2F20-01E5F970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185" y="729685"/>
            <a:ext cx="8596668" cy="1320800"/>
          </a:xfrm>
        </p:spPr>
        <p:txBody>
          <a:bodyPr/>
          <a:lstStyle/>
          <a:p>
            <a:r>
              <a:rPr lang="cs-CZ" dirty="0"/>
              <a:t>DIDAKTICKÉ VÝSTUPY ŽÁKŮ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470C1-38BE-FC82-64D2-984F14C9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08" y="1266440"/>
            <a:ext cx="8944050" cy="5593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/>
          </a:p>
          <a:p>
            <a:pPr marL="457200" lvl="1" indent="0" algn="ctr">
              <a:buNone/>
            </a:pPr>
            <a:r>
              <a:rPr lang="cs-CZ" sz="1800" dirty="0"/>
              <a:t>Součástí náplně hodin bude představení jednotlivých sportů pomocí </a:t>
            </a:r>
            <a:r>
              <a:rPr lang="cs-CZ" sz="1800" b="1" dirty="0"/>
              <a:t>DIDAKTICKÝCH VÝSTUPŮ.</a:t>
            </a:r>
            <a:endParaRPr lang="cs-CZ" sz="1800" dirty="0"/>
          </a:p>
          <a:p>
            <a:pPr marL="457200" lvl="1" indent="0" algn="ctr">
              <a:buNone/>
            </a:pPr>
            <a:endParaRPr lang="cs-CZ" sz="900" b="1" dirty="0"/>
          </a:p>
          <a:p>
            <a:pPr marL="457200" lvl="1" indent="0" algn="ctr">
              <a:buNone/>
            </a:pPr>
            <a:r>
              <a:rPr lang="cs-CZ" sz="1800" b="1" dirty="0"/>
              <a:t>Děti budou mít své projekty, ve kterých představí sportovní disciplíny, kterým se věnují při volnočasových aktivitách - připraví si didaktické výstupy pro spolužáky a budou mít tak možnost stát se na chvíli učiteli/trenéry.</a:t>
            </a:r>
            <a:endParaRPr lang="cs-CZ" sz="1800" dirty="0"/>
          </a:p>
          <a:p>
            <a:pPr marL="457200" lvl="1" indent="0" algn="ctr">
              <a:buNone/>
            </a:pPr>
            <a:endParaRPr lang="cs-CZ" sz="1000" b="1" dirty="0"/>
          </a:p>
          <a:p>
            <a:pPr lvl="1">
              <a:buFont typeface="Wingdings" charset="2"/>
              <a:buChar char="Ø"/>
            </a:pPr>
            <a:r>
              <a:rPr lang="cs-CZ" sz="1800" dirty="0"/>
              <a:t>Dáme tak dětem možnost rozvíjet se nejen po stránce pohybové, ale také po stránce teoretické a didaktické (pravidla sportů, rozbor sportovních disciplín s ohledem na tvorbu tréninkové jednotky - cíle, metody a formy vyučovacího procesu, interakce mezi žáky a učitelem, diskuse).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cs-CZ" sz="1800" dirty="0"/>
              <a:t>Snahou předmětu je tedy rozvíjet také kreativitu dětí při přípravě a realizaci sportovního projektu - didaktického výstupu.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Oblast navýšení rohového pole fotbalu">
            <a:extLst>
              <a:ext uri="{FF2B5EF4-FFF2-40B4-BE49-F238E27FC236}">
                <a16:creationId xmlns:a16="http://schemas.microsoft.com/office/drawing/2014/main" id="{2EDE80A6-EE4E-4FFC-B1D4-B2BC02BD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25" t="9090" r="24714" b="7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DD68B7-FE40-BCC1-B2C8-ACE520D6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563" y="220926"/>
            <a:ext cx="4793405" cy="3310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/>
              <a:t>NAŠE SPORTOVIŠTĚ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4D53D3-0463-7A9C-49D1-98B86BC3D58A}"/>
              </a:ext>
            </a:extLst>
          </p:cNvPr>
          <p:cNvSpPr txBox="1"/>
          <p:nvPr/>
        </p:nvSpPr>
        <p:spPr>
          <a:xfrm>
            <a:off x="5004229" y="2495274"/>
            <a:ext cx="465949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b="1" dirty="0">
                <a:solidFill>
                  <a:srgbClr val="4472C4"/>
                </a:solidFill>
              </a:rPr>
              <a:t>Hala </a:t>
            </a:r>
            <a:r>
              <a:rPr lang="en-US" sz="2700" b="1" err="1">
                <a:solidFill>
                  <a:srgbClr val="4472C4"/>
                </a:solidFill>
              </a:rPr>
              <a:t>Věry</a:t>
            </a:r>
            <a:r>
              <a:rPr lang="en-US" sz="2700" b="1" dirty="0">
                <a:solidFill>
                  <a:srgbClr val="4472C4"/>
                </a:solidFill>
              </a:rPr>
              <a:t> </a:t>
            </a:r>
            <a:r>
              <a:rPr lang="en-US" sz="2700" b="1" err="1">
                <a:solidFill>
                  <a:srgbClr val="4472C4"/>
                </a:solidFill>
              </a:rPr>
              <a:t>Čáslavské</a:t>
            </a:r>
            <a:endParaRPr lang="cs-CZ" err="1">
              <a:solidFill>
                <a:srgbClr val="000000"/>
              </a:solidFill>
            </a:endParaRPr>
          </a:p>
          <a:p>
            <a:pPr algn="ctr"/>
            <a:r>
              <a:rPr lang="en-US" sz="2700" b="1" dirty="0" err="1">
                <a:solidFill>
                  <a:srgbClr val="4472C4"/>
                </a:solidFill>
              </a:rPr>
              <a:t>Sportovní</a:t>
            </a:r>
            <a:r>
              <a:rPr lang="en-US" sz="2700" b="1" dirty="0">
                <a:solidFill>
                  <a:srgbClr val="4472C4"/>
                </a:solidFill>
              </a:rPr>
              <a:t> </a:t>
            </a:r>
            <a:r>
              <a:rPr lang="en-US" sz="2700" b="1" dirty="0" err="1">
                <a:solidFill>
                  <a:srgbClr val="4472C4"/>
                </a:solidFill>
              </a:rPr>
              <a:t>areál</a:t>
            </a:r>
            <a:r>
              <a:rPr lang="en-US" sz="2700" b="1" dirty="0">
                <a:solidFill>
                  <a:srgbClr val="4472C4"/>
                </a:solidFill>
              </a:rPr>
              <a:t> </a:t>
            </a:r>
            <a:r>
              <a:rPr lang="en-US" sz="2700" b="1" dirty="0" err="1">
                <a:solidFill>
                  <a:srgbClr val="4472C4"/>
                </a:solidFill>
              </a:rPr>
              <a:t>Černošice</a:t>
            </a:r>
            <a:br>
              <a:rPr lang="en-US" sz="2700" dirty="0">
                <a:solidFill>
                  <a:srgbClr val="4472C4"/>
                </a:solidFill>
              </a:rPr>
            </a:br>
            <a:br>
              <a:rPr lang="en-US" sz="2700" dirty="0">
                <a:solidFill>
                  <a:srgbClr val="4472C4"/>
                </a:solidFill>
              </a:rPr>
            </a:br>
            <a:r>
              <a:rPr lang="en-US" sz="2700" dirty="0" err="1">
                <a:solidFill>
                  <a:srgbClr val="4472C4"/>
                </a:solidFill>
              </a:rPr>
              <a:t>atletický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ovál</a:t>
            </a:r>
            <a:endParaRPr lang="en-US" sz="2700" dirty="0" err="1">
              <a:solidFill>
                <a:srgbClr val="000000"/>
              </a:solidFill>
            </a:endParaRPr>
          </a:p>
          <a:p>
            <a:pPr algn="ctr"/>
            <a:r>
              <a:rPr lang="en-US" sz="2700" dirty="0" err="1">
                <a:solidFill>
                  <a:srgbClr val="4472C4"/>
                </a:solidFill>
              </a:rPr>
              <a:t>multifunkční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hřiště</a:t>
            </a:r>
            <a:br>
              <a:rPr lang="en-US" sz="2700" dirty="0">
                <a:solidFill>
                  <a:srgbClr val="4472C4"/>
                </a:solidFill>
              </a:rPr>
            </a:br>
            <a:r>
              <a:rPr lang="en-US" sz="2700" dirty="0" err="1">
                <a:solidFill>
                  <a:srgbClr val="4472C4"/>
                </a:solidFill>
              </a:rPr>
              <a:t>sektory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atletických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disciplín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workoutové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hřiště</a:t>
            </a:r>
            <a:br>
              <a:rPr lang="en-US" sz="2700" dirty="0">
                <a:solidFill>
                  <a:srgbClr val="4472C4"/>
                </a:solidFill>
              </a:rPr>
            </a:br>
            <a:r>
              <a:rPr lang="en-US" sz="2700" dirty="0" err="1">
                <a:solidFill>
                  <a:srgbClr val="4472C4"/>
                </a:solidFill>
              </a:rPr>
              <a:t>plážový</a:t>
            </a:r>
            <a:r>
              <a:rPr lang="en-US" sz="2700" dirty="0">
                <a:solidFill>
                  <a:srgbClr val="4472C4"/>
                </a:solidFill>
              </a:rPr>
              <a:t> </a:t>
            </a:r>
            <a:r>
              <a:rPr lang="en-US" sz="2700" dirty="0" err="1">
                <a:solidFill>
                  <a:srgbClr val="4472C4"/>
                </a:solidFill>
              </a:rPr>
              <a:t>volejbal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8005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773A2-66A3-8E0B-B1B5-15F09175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543612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Hala Věry Čáslavské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8B42EDB-6F4B-5C24-CF84-29AE65A43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533" y="1365316"/>
            <a:ext cx="7279439" cy="4845377"/>
          </a:xfrm>
        </p:spPr>
      </p:pic>
    </p:spTree>
    <p:extLst>
      <p:ext uri="{BB962C8B-B14F-4D97-AF65-F5344CB8AC3E}">
        <p14:creationId xmlns:p14="http://schemas.microsoft.com/office/powerpoint/2010/main" val="59051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93476-24B4-1C3B-4154-D1018617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38" y="5757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Sportovní areál Černošice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F4F0A82-A6CD-7EAA-DE0A-6D713F8DC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048" y="1337600"/>
            <a:ext cx="7216824" cy="4798420"/>
          </a:xfrm>
        </p:spPr>
      </p:pic>
    </p:spTree>
    <p:extLst>
      <p:ext uri="{BB962C8B-B14F-4D97-AF65-F5344CB8AC3E}">
        <p14:creationId xmlns:p14="http://schemas.microsoft.com/office/powerpoint/2010/main" val="427576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interiér, umění, zeď, zlato&#10;&#10;Obsah generovaný pomocí AI může být nesprávný.">
            <a:extLst>
              <a:ext uri="{FF2B5EF4-FFF2-40B4-BE49-F238E27FC236}">
                <a16:creationId xmlns:a16="http://schemas.microsoft.com/office/drawing/2014/main" id="{1B8DB60A-DE72-1C9E-5977-0D2FCE0A7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00" r="1" b="15913"/>
          <a:stretch>
            <a:fillRect/>
          </a:stretch>
        </p:blipFill>
        <p:spPr>
          <a:xfrm>
            <a:off x="380348" y="466757"/>
            <a:ext cx="5569355" cy="5908763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, Tanec, plakát, Písmo&#10;&#10;Obsah generovaný pomocí AI může být nesprávný.">
            <a:extLst>
              <a:ext uri="{FF2B5EF4-FFF2-40B4-BE49-F238E27FC236}">
                <a16:creationId xmlns:a16="http://schemas.microsoft.com/office/drawing/2014/main" id="{A1E80ED5-5641-9BEE-9EA0-EFA6A17B9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392" y="1780965"/>
            <a:ext cx="5166763" cy="3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032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í 4">
      <a:dk1>
        <a:sysClr val="windowText" lastClr="000000"/>
      </a:dk1>
      <a:lt1>
        <a:srgbClr val="FFFFCC"/>
      </a:lt1>
      <a:dk2>
        <a:srgbClr val="44546A"/>
      </a:dk2>
      <a:lt2>
        <a:srgbClr val="E7E6E6"/>
      </a:lt2>
      <a:accent1>
        <a:srgbClr val="4472C4"/>
      </a:accent1>
      <a:accent2>
        <a:srgbClr val="FFFF00"/>
      </a:accent2>
      <a:accent3>
        <a:srgbClr val="A5A5A5"/>
      </a:accent3>
      <a:accent4>
        <a:srgbClr val="FFFF00"/>
      </a:accent4>
      <a:accent5>
        <a:srgbClr val="5B9BD5"/>
      </a:accent5>
      <a:accent6>
        <a:srgbClr val="002060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184</Words>
  <Application>Microsoft Office PowerPoint</Application>
  <PresentationFormat>Širokoúhlá obrazovka</PresentationFormat>
  <Paragraphs>23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Fazeta</vt:lpstr>
      <vt:lpstr>SPORTOVNÍ VÝCHOVA  Mgr. Táňa Vodičková</vt:lpstr>
      <vt:lpstr>Prezentace aplikace PowerPoint</vt:lpstr>
      <vt:lpstr>CÍLE PŘEDMĚTU SPORTOVNÍ VÝCHOVA</vt:lpstr>
      <vt:lpstr>DIDAKTICKÉ VÝSTUPY ŽÁKŮ</vt:lpstr>
      <vt:lpstr>NAŠE SPORTOVIŠTĚ </vt:lpstr>
      <vt:lpstr>Hala Věry Čáslavské</vt:lpstr>
      <vt:lpstr>Sportovní areál Černošice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Táňa Vodičková</dc:creator>
  <cp:lastModifiedBy>Táňa Vodičková</cp:lastModifiedBy>
  <cp:revision>415</cp:revision>
  <dcterms:created xsi:type="dcterms:W3CDTF">2025-09-21T19:12:56Z</dcterms:created>
  <dcterms:modified xsi:type="dcterms:W3CDTF">2025-10-02T11:31:12Z</dcterms:modified>
</cp:coreProperties>
</file>